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72" r:id="rId3"/>
    <p:sldId id="262" r:id="rId4"/>
    <p:sldId id="257" r:id="rId5"/>
    <p:sldId id="268" r:id="rId6"/>
    <p:sldId id="271" r:id="rId7"/>
    <p:sldId id="256" r:id="rId8"/>
    <p:sldId id="270" r:id="rId9"/>
    <p:sldId id="258" r:id="rId10"/>
    <p:sldId id="260" r:id="rId11"/>
    <p:sldId id="259" r:id="rId12"/>
    <p:sldId id="261" r:id="rId13"/>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764"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82757D2-0C48-4515-88B1-877E063CD41F}" type="datetimeFigureOut">
              <a:rPr lang="it-IT" smtClean="0"/>
              <a:pPr/>
              <a:t>12/02/2016</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F2CC84B-D84E-4A08-BA9D-6B7057C0650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mani servono per seminare. Le mani sono anche</a:t>
            </a:r>
            <a:r>
              <a:rPr lang="it-IT" baseline="0" dirty="0" smtClean="0"/>
              <a:t> il simbolo della Cresima, con l’imposizione delle mani del Vescovo lo Spirito Santo scende sui nostri ragazzi e infonde su di loro i 7 doni. Cogliamo questo simbolo, quelle delle MANI, per fare una riflessione sull’educazione dei nostri figli, e su quali mani seminano nel terreno dei nostri figli.</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Ed per</a:t>
            </a:r>
            <a:r>
              <a:rPr lang="it-IT" baseline="0" dirty="0" smtClean="0"/>
              <a:t> ultime, ma le più importanti, le mani di Dio che ci hanno creato, che ci creano continuamente ma che ci lasciano liberi di scegliere. Occorre però che mettiamo in condizione i nostri figli di incontrare Gesù, di incontrare Dio! E di lasciare che essi agiscano su di loro. Occorre continuare a seminare nel terreno dei nostri ragazzi, in questo momento particolare ed impegnativo della loro crescita. Un tempo si diceva ai ragazzi che nella Cresima essi prendevano pieno possesso delle decisioni che i loro genitori avevano espresso nel Battesimo, che diventavano cristiani responsabili. Anche se ciò continua ad essere vero, è sempre più vero che, soprattutto oggigiorno, questo momento di crescita di fede deve essere seguito dalla famiglia, per prevenire gli abbandoni del dopo-cresima, per continuare ad educare e seminare nel terreno dei </a:t>
            </a:r>
            <a:r>
              <a:rPr lang="it-IT" baseline="0" smtClean="0"/>
              <a:t>nostri figli. </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12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Si inizia con i bisogni fondamentali,</a:t>
            </a:r>
            <a:r>
              <a:rPr lang="it-IT" baseline="0" dirty="0" smtClean="0"/>
              <a:t> come il bere e il mangiare, e abbiamo le mani che nutrono.</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Servono anche mani che proteggono e che</a:t>
            </a:r>
            <a:r>
              <a:rPr lang="it-IT" baseline="0" dirty="0" smtClean="0"/>
              <a:t> trasmettono affetto, come quelle di Maria, tra le cui mani riposa Gesù, durante la loro fuga in Egitto.</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Poi ci sono le mani di tutti gli insegnanti, gli educatori e gli allenatori sportivi che passano tanto tempo con i nostri figli. Quanto è importante l’esempio degli educatori! Ma quali</a:t>
            </a:r>
            <a:r>
              <a:rPr lang="it-IT" baseline="0" dirty="0" smtClean="0"/>
              <a:t> educatori scegliamo per i nostri ragazzi? Gli insegnanti non possiamo sceglierli, ma gli educatori e gli allenatori forse sì.</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mani dei</a:t>
            </a:r>
            <a:r>
              <a:rPr lang="it-IT" baseline="0" dirty="0" smtClean="0"/>
              <a:t> papà sono tipicamente quelle più forti e decise, di una educazione autorevole, ma non autoritaria.</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 nostri figli però incontreranno anche</a:t>
            </a:r>
            <a:r>
              <a:rPr lang="it-IT" baseline="0" dirty="0" smtClean="0"/>
              <a:t> mani che indicano la strada da percorrere, ma quale strada? Quella della conquista, del potere, del successo, degli abiti firmati, del possesso (Mano di Napoleone che punta in alto)? Oppure la strada della Croce, che porta direttamente a Gesù (dell’amore, dell’amicizia, dell’umiltà – San Giovanni Battista indica la croce con il dito)</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Andiamo</a:t>
            </a:r>
            <a:r>
              <a:rPr lang="it-IT" baseline="0" dirty="0" smtClean="0"/>
              <a:t> più nel profondo, oltre ai bisogni di tutti i giorni. Le mani dell’angelo annunciano a Maria che è stata scelta, e le mani di Maria si mettono a disposizione, così come le nostre mani possono essere a disposizione del fratello, della comunità.</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Non dimentichiamoci della preghiera e della Messa. La fede cresce in famiglia,</a:t>
            </a:r>
            <a:r>
              <a:rPr lang="it-IT" baseline="0" dirty="0" smtClean="0"/>
              <a:t> piccola Chiesa Domestica, non è sufficiente un’ora di catechismo alla settimana!</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10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 poi ci sono le mani di Gesù, che ci guidano attraverso delle esperienze, diretti all’essenziale. Gesù prende</a:t>
            </a:r>
            <a:r>
              <a:rPr lang="it-IT" baseline="0" dirty="0" smtClean="0"/>
              <a:t> la mano di Tommaso (e questo gli sarebbe potuto bastare per capire che era risorto!) e la guida fino alla piaga nel suo costato (egli è proprio colui che era sulla croce, non un surrogato o un fantasma!). Gesù ci guida all’essenziale.</a:t>
            </a:r>
            <a:endParaRPr lang="it-IT" dirty="0"/>
          </a:p>
        </p:txBody>
      </p:sp>
      <p:sp>
        <p:nvSpPr>
          <p:cNvPr id="4" name="Segnaposto numero diapositiva 3"/>
          <p:cNvSpPr>
            <a:spLocks noGrp="1"/>
          </p:cNvSpPr>
          <p:nvPr>
            <p:ph type="sldNum" sz="quarter" idx="10"/>
          </p:nvPr>
        </p:nvSpPr>
        <p:spPr/>
        <p:txBody>
          <a:bodyPr/>
          <a:lstStyle/>
          <a:p>
            <a:fld id="{CF2CC84B-D84E-4A08-BA9D-6B7057C06500}"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FD81B13-539A-46BB-AC2C-B14727D35196}" type="datetimeFigureOut">
              <a:rPr lang="it-IT" smtClean="0"/>
              <a:pPr/>
              <a:t>12/02/2016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79C388-E4F0-4259-AF94-A1C677C7E47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81B13-539A-46BB-AC2C-B14727D35196}" type="datetimeFigureOut">
              <a:rPr lang="it-IT" smtClean="0"/>
              <a:pPr/>
              <a:t>12/02/2016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9C388-E4F0-4259-AF94-A1C677C7E47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20072" y="2852936"/>
            <a:ext cx="3744416" cy="3600986"/>
          </a:xfrm>
          <a:prstGeom prst="rect">
            <a:avLst/>
          </a:prstGeom>
        </p:spPr>
        <p:txBody>
          <a:bodyPr wrap="square">
            <a:spAutoFit/>
          </a:bodyPr>
          <a:lstStyle/>
          <a:p>
            <a:pPr algn="just"/>
            <a:r>
              <a:rPr lang="it-IT" sz="1200" dirty="0" smtClean="0"/>
              <a:t>La Confermazione, come ogni Sacramento, non è opera degli uomini, ma di Dio, il quale si prende cura della nostra vita in modo da plasmarci ad immagine del suo Figlio, per renderci capaci di amare come Lui. Egli lo fa infondendo in noi il suo Spirito Santo, la cui azione pervade tutta la persona e tutta la vita.</a:t>
            </a:r>
          </a:p>
          <a:p>
            <a:pPr algn="just"/>
            <a:r>
              <a:rPr lang="it-IT" sz="1200" dirty="0" smtClean="0"/>
              <a:t>…</a:t>
            </a:r>
          </a:p>
          <a:p>
            <a:pPr algn="just"/>
            <a:r>
              <a:rPr lang="it-IT" sz="1200" dirty="0" smtClean="0"/>
              <a:t>Quando accogliamo lo Spirito Santo nel nostro cuore e lo lasciamo agire, Cristo stesso si rende presente in noi e prende forma nella nostra vita; attraverso di noi, sarà Lui lo stesso Cristo a pregare, a perdonare, a infondere speranza e consolazione, a servire i fratelli, a farsi vicino ai bisognosi e agli ultimi, a creare comunione, a seminare pace. Pensate quanto  è importante questo: per mezzo dello Spirito Santo, Cristo stesso viene a fare tutto questo in mezzo a noi e per noi. Per questo è importante che i bambini e i ragazzi ricevano il Sacramento della Cresima.</a:t>
            </a:r>
          </a:p>
          <a:p>
            <a:pPr algn="just"/>
            <a:endParaRPr lang="it-IT" sz="1200" dirty="0" smtClean="0"/>
          </a:p>
          <a:p>
            <a:r>
              <a:rPr lang="it-IT" sz="1200" dirty="0" smtClean="0"/>
              <a:t>Papa Francesco </a:t>
            </a:r>
            <a:r>
              <a:rPr lang="it-IT" sz="1200" b="1" dirty="0" smtClean="0"/>
              <a:t>UDIENZA GENERALE 29 GENNAIO 2014 </a:t>
            </a:r>
            <a:endParaRPr lang="it-IT" sz="1200" b="1" dirty="0"/>
          </a:p>
        </p:txBody>
      </p:sp>
      <p:sp>
        <p:nvSpPr>
          <p:cNvPr id="3" name="Rettangolo 2"/>
          <p:cNvSpPr/>
          <p:nvPr/>
        </p:nvSpPr>
        <p:spPr>
          <a:xfrm>
            <a:off x="5292080" y="332656"/>
            <a:ext cx="3528392" cy="2123658"/>
          </a:xfrm>
          <a:prstGeom prst="rect">
            <a:avLst/>
          </a:prstGeom>
        </p:spPr>
        <p:txBody>
          <a:bodyPr wrap="square">
            <a:spAutoFit/>
          </a:bodyPr>
          <a:lstStyle/>
          <a:p>
            <a:r>
              <a:rPr lang="it-IT" sz="4400" b="1" dirty="0" smtClean="0"/>
              <a:t>Cresima</a:t>
            </a:r>
          </a:p>
          <a:p>
            <a:r>
              <a:rPr lang="it-IT" sz="4400" b="1" dirty="0" smtClean="0"/>
              <a:t>Imposizione delle Mani</a:t>
            </a:r>
          </a:p>
        </p:txBody>
      </p:sp>
      <p:pic>
        <p:nvPicPr>
          <p:cNvPr id="3074" name="Picture 2" descr="http://loradelsalento.diocesilecce.org/wp-content/uploads/2013/05/papa-cresime.jpg"/>
          <p:cNvPicPr>
            <a:picLocks noChangeAspect="1" noChangeArrowheads="1"/>
          </p:cNvPicPr>
          <p:nvPr/>
        </p:nvPicPr>
        <p:blipFill>
          <a:blip r:embed="rId3" cstate="email"/>
          <a:srcRect/>
          <a:stretch>
            <a:fillRect/>
          </a:stretch>
        </p:blipFill>
        <p:spPr bwMode="auto">
          <a:xfrm>
            <a:off x="611560" y="260648"/>
            <a:ext cx="4410075" cy="45910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539552" y="476672"/>
            <a:ext cx="5285862" cy="2880320"/>
          </a:xfrm>
          <a:prstGeom prst="rect">
            <a:avLst/>
          </a:prstGeom>
          <a:noFill/>
          <a:ln w="9525">
            <a:noFill/>
            <a:miter lim="800000"/>
            <a:headEnd/>
            <a:tailEnd/>
          </a:ln>
        </p:spPr>
      </p:pic>
      <p:sp>
        <p:nvSpPr>
          <p:cNvPr id="6" name="CasellaDiTesto 5"/>
          <p:cNvSpPr txBox="1"/>
          <p:nvPr/>
        </p:nvSpPr>
        <p:spPr>
          <a:xfrm>
            <a:off x="5724128" y="548680"/>
            <a:ext cx="2880320" cy="415498"/>
          </a:xfrm>
          <a:prstGeom prst="rect">
            <a:avLst/>
          </a:prstGeom>
          <a:noFill/>
        </p:spPr>
        <p:txBody>
          <a:bodyPr wrap="square" rtlCol="0">
            <a:spAutoFit/>
          </a:bodyPr>
          <a:lstStyle/>
          <a:p>
            <a:r>
              <a:rPr lang="it-IT" sz="1050" b="1" dirty="0" smtClean="0"/>
              <a:t>Caravaggio</a:t>
            </a:r>
          </a:p>
          <a:p>
            <a:r>
              <a:rPr lang="it-IT" sz="1050" b="1" dirty="0" smtClean="0"/>
              <a:t>Madonna dei pellegrini</a:t>
            </a:r>
            <a:endParaRPr lang="it-IT" sz="1050" b="1" dirty="0"/>
          </a:p>
        </p:txBody>
      </p:sp>
      <p:sp>
        <p:nvSpPr>
          <p:cNvPr id="5" name="CasellaDiTesto 4"/>
          <p:cNvSpPr txBox="1"/>
          <p:nvPr/>
        </p:nvSpPr>
        <p:spPr>
          <a:xfrm>
            <a:off x="467544" y="3739679"/>
            <a:ext cx="8352928" cy="769441"/>
          </a:xfrm>
          <a:prstGeom prst="rect">
            <a:avLst/>
          </a:prstGeom>
          <a:noFill/>
        </p:spPr>
        <p:txBody>
          <a:bodyPr wrap="square" rtlCol="0">
            <a:spAutoFit/>
          </a:bodyPr>
          <a:lstStyle/>
          <a:p>
            <a:r>
              <a:rPr lang="it-IT" sz="4400" b="1" dirty="0" smtClean="0"/>
              <a:t>Mani che pregano</a:t>
            </a:r>
            <a:endParaRPr lang="it-IT" sz="4400" b="1" dirty="0"/>
          </a:p>
        </p:txBody>
      </p:sp>
      <p:sp>
        <p:nvSpPr>
          <p:cNvPr id="8" name="Rettangolo 7"/>
          <p:cNvSpPr/>
          <p:nvPr/>
        </p:nvSpPr>
        <p:spPr>
          <a:xfrm>
            <a:off x="395536" y="5013176"/>
            <a:ext cx="8352928" cy="1384995"/>
          </a:xfrm>
          <a:prstGeom prst="rect">
            <a:avLst/>
          </a:prstGeom>
        </p:spPr>
        <p:txBody>
          <a:bodyPr wrap="square">
            <a:spAutoFit/>
          </a:bodyPr>
          <a:lstStyle/>
          <a:p>
            <a:pPr algn="just"/>
            <a:r>
              <a:rPr lang="it-IT" sz="1200" dirty="0" smtClean="0"/>
              <a:t>Non dimenticatevi, tutti i giorni leggere un passo del Vangelo. La preghiera sgorga dalla confidenza con la Parola di Dio. C’è questa confidenza nella nostra famiglia? Abbiamo in casa il Vangelo? Lo apriamo qualche volta per leggerlo assieme? Lo meditiamo recitando il Rosario? Il Vangelo letto e meditato in famiglia è come un pane buono che nutre il cuore di tutti. E alla mattina e alla sera, e quando ci mettiamo a tavola, impariamo a dire assieme una preghiera, con molta semplicità: è Gesù che viene tra noi, come andava nella famiglia di Marta, Maria e Lazzaro.</a:t>
            </a:r>
          </a:p>
          <a:p>
            <a:pPr algn="just"/>
            <a:endParaRPr lang="it-IT" sz="1200" dirty="0" smtClean="0"/>
          </a:p>
          <a:p>
            <a:pPr algn="r"/>
            <a:r>
              <a:rPr lang="it-IT" sz="1200" dirty="0" smtClean="0"/>
              <a:t>Papa Francesco, </a:t>
            </a:r>
            <a:r>
              <a:rPr lang="it-IT" sz="1200" b="1" dirty="0" smtClean="0"/>
              <a:t>UDIENZA GENERALE 26 agosto 2015</a:t>
            </a:r>
            <a:endParaRPr lang="it-IT"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email"/>
          <a:srcRect/>
          <a:stretch>
            <a:fillRect/>
          </a:stretch>
        </p:blipFill>
        <p:spPr bwMode="auto">
          <a:xfrm>
            <a:off x="539552" y="476672"/>
            <a:ext cx="5762625" cy="3400425"/>
          </a:xfrm>
          <a:prstGeom prst="rect">
            <a:avLst/>
          </a:prstGeom>
          <a:noFill/>
          <a:ln w="9525">
            <a:noFill/>
            <a:miter lim="800000"/>
            <a:headEnd/>
            <a:tailEnd/>
          </a:ln>
        </p:spPr>
      </p:pic>
      <p:sp>
        <p:nvSpPr>
          <p:cNvPr id="9" name="Rettangolo 8"/>
          <p:cNvSpPr/>
          <p:nvPr/>
        </p:nvSpPr>
        <p:spPr>
          <a:xfrm>
            <a:off x="6588224" y="620688"/>
            <a:ext cx="1757212" cy="415498"/>
          </a:xfrm>
          <a:prstGeom prst="rect">
            <a:avLst/>
          </a:prstGeom>
        </p:spPr>
        <p:txBody>
          <a:bodyPr wrap="none">
            <a:spAutoFit/>
          </a:bodyPr>
          <a:lstStyle/>
          <a:p>
            <a:r>
              <a:rPr lang="it-IT" sz="1050" b="1" dirty="0" smtClean="0"/>
              <a:t>Caravaggio</a:t>
            </a:r>
          </a:p>
          <a:p>
            <a:r>
              <a:rPr lang="it-IT" sz="1050" b="1" dirty="0" smtClean="0"/>
              <a:t>Incredulità </a:t>
            </a:r>
            <a:r>
              <a:rPr lang="it-IT" sz="1050" b="1" dirty="0"/>
              <a:t>di san </a:t>
            </a:r>
            <a:r>
              <a:rPr lang="it-IT" sz="1050" b="1" dirty="0" smtClean="0"/>
              <a:t>Tommaso </a:t>
            </a:r>
          </a:p>
        </p:txBody>
      </p:sp>
      <p:sp>
        <p:nvSpPr>
          <p:cNvPr id="6" name="Rettangolo 5"/>
          <p:cNvSpPr/>
          <p:nvPr/>
        </p:nvSpPr>
        <p:spPr>
          <a:xfrm>
            <a:off x="539552" y="5552072"/>
            <a:ext cx="8064896" cy="1477328"/>
          </a:xfrm>
          <a:prstGeom prst="rect">
            <a:avLst/>
          </a:prstGeom>
        </p:spPr>
        <p:txBody>
          <a:bodyPr wrap="square">
            <a:spAutoFit/>
          </a:bodyPr>
          <a:lstStyle/>
          <a:p>
            <a:pPr algn="just"/>
            <a:r>
              <a:rPr lang="it-IT" sz="1200" dirty="0" smtClean="0"/>
              <a:t>Un buon educatore punta all’</a:t>
            </a:r>
            <a:r>
              <a:rPr lang="it-IT" sz="1200" i="1" dirty="0" smtClean="0"/>
              <a:t>essenziale</a:t>
            </a:r>
            <a:r>
              <a:rPr lang="it-IT" sz="1200" dirty="0" smtClean="0"/>
              <a:t>. Non si perde nei dettagli, ma vuole trasmettere ciò che veramente conta perché il figlio o l’allievo trovi il senso e la gioia di vivere. E’ la verità. E l’essenziale, secondo il Vangelo, è </a:t>
            </a:r>
            <a:r>
              <a:rPr lang="it-IT" sz="1200" i="1" dirty="0" smtClean="0"/>
              <a:t>la misericordia</a:t>
            </a:r>
            <a:r>
              <a:rPr lang="it-IT" sz="1200" dirty="0" smtClean="0"/>
              <a:t>. Dio ha inviato suo Figlio, Dio si è fatto uomo per salvarci, cioè per darci la sua misericordia. Lo dice chiaramente Gesù, riassumendo il suo insegnamento per i discepoli: «Siate misericordiosi, come il Padre vostro è misericordioso» (</a:t>
            </a:r>
            <a:r>
              <a:rPr lang="it-IT" sz="1200" i="1" dirty="0" err="1" smtClean="0"/>
              <a:t>Lc</a:t>
            </a:r>
            <a:r>
              <a:rPr lang="it-IT" sz="1200" dirty="0" smtClean="0"/>
              <a:t> 6,36). </a:t>
            </a:r>
          </a:p>
          <a:p>
            <a:endParaRPr lang="it-IT" sz="1200" dirty="0" smtClean="0"/>
          </a:p>
          <a:p>
            <a:pPr algn="r"/>
            <a:r>
              <a:rPr lang="it-IT" sz="1200" dirty="0" smtClean="0"/>
              <a:t>Papa Francesco, </a:t>
            </a:r>
            <a:r>
              <a:rPr lang="it-IT" sz="1200" b="1" dirty="0" smtClean="0"/>
              <a:t>Udienza Generale 10 settembre 2014</a:t>
            </a:r>
          </a:p>
          <a:p>
            <a:endParaRPr lang="it-IT" dirty="0"/>
          </a:p>
        </p:txBody>
      </p:sp>
      <p:sp>
        <p:nvSpPr>
          <p:cNvPr id="7" name="CasellaDiTesto 6"/>
          <p:cNvSpPr txBox="1"/>
          <p:nvPr/>
        </p:nvSpPr>
        <p:spPr>
          <a:xfrm>
            <a:off x="467544" y="4005064"/>
            <a:ext cx="8352928" cy="1446550"/>
          </a:xfrm>
          <a:prstGeom prst="rect">
            <a:avLst/>
          </a:prstGeom>
          <a:noFill/>
        </p:spPr>
        <p:txBody>
          <a:bodyPr wrap="square" rtlCol="0">
            <a:spAutoFit/>
          </a:bodyPr>
          <a:lstStyle/>
          <a:p>
            <a:r>
              <a:rPr lang="it-IT" sz="4400" b="1" dirty="0" smtClean="0"/>
              <a:t>Mani di Gesù:</a:t>
            </a:r>
          </a:p>
          <a:p>
            <a:r>
              <a:rPr lang="it-IT" sz="4400" b="1" dirty="0" smtClean="0"/>
              <a:t>ci guidano nella nostra incredulità</a:t>
            </a:r>
            <a:endParaRPr lang="it-IT" sz="4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email"/>
          <a:srcRect/>
          <a:stretch>
            <a:fillRect/>
          </a:stretch>
        </p:blipFill>
        <p:spPr bwMode="auto">
          <a:xfrm>
            <a:off x="611560" y="620688"/>
            <a:ext cx="5612581" cy="2088232"/>
          </a:xfrm>
          <a:prstGeom prst="rect">
            <a:avLst/>
          </a:prstGeom>
          <a:noFill/>
          <a:ln w="9525">
            <a:noFill/>
            <a:miter lim="800000"/>
            <a:headEnd/>
            <a:tailEnd/>
          </a:ln>
        </p:spPr>
      </p:pic>
      <p:sp>
        <p:nvSpPr>
          <p:cNvPr id="4" name="Rettangolo 3"/>
          <p:cNvSpPr/>
          <p:nvPr/>
        </p:nvSpPr>
        <p:spPr>
          <a:xfrm>
            <a:off x="6588224" y="620688"/>
            <a:ext cx="1066318" cy="415498"/>
          </a:xfrm>
          <a:prstGeom prst="rect">
            <a:avLst/>
          </a:prstGeom>
        </p:spPr>
        <p:txBody>
          <a:bodyPr wrap="none">
            <a:spAutoFit/>
          </a:bodyPr>
          <a:lstStyle/>
          <a:p>
            <a:r>
              <a:rPr lang="it-IT" sz="1050" b="1" dirty="0" smtClean="0"/>
              <a:t>Michelangelo</a:t>
            </a:r>
          </a:p>
          <a:p>
            <a:r>
              <a:rPr lang="it-IT" sz="1050" b="1" dirty="0" smtClean="0"/>
              <a:t>Cappella Sistina</a:t>
            </a:r>
          </a:p>
        </p:txBody>
      </p:sp>
      <p:sp>
        <p:nvSpPr>
          <p:cNvPr id="5" name="CasellaDiTesto 4"/>
          <p:cNvSpPr txBox="1"/>
          <p:nvPr/>
        </p:nvSpPr>
        <p:spPr>
          <a:xfrm>
            <a:off x="467544" y="3068960"/>
            <a:ext cx="8352928" cy="1446550"/>
          </a:xfrm>
          <a:prstGeom prst="rect">
            <a:avLst/>
          </a:prstGeom>
          <a:noFill/>
        </p:spPr>
        <p:txBody>
          <a:bodyPr wrap="square" rtlCol="0">
            <a:spAutoFit/>
          </a:bodyPr>
          <a:lstStyle/>
          <a:p>
            <a:r>
              <a:rPr lang="it-IT" sz="4400" b="1" dirty="0" smtClean="0"/>
              <a:t>Mani di Dio che ci hanno creato ma lasciati liberi</a:t>
            </a:r>
            <a:endParaRPr lang="it-IT" sz="4400" b="1" dirty="0"/>
          </a:p>
        </p:txBody>
      </p:sp>
      <p:sp>
        <p:nvSpPr>
          <p:cNvPr id="6" name="Rettangolo 5"/>
          <p:cNvSpPr/>
          <p:nvPr/>
        </p:nvSpPr>
        <p:spPr>
          <a:xfrm>
            <a:off x="755576" y="5013176"/>
            <a:ext cx="7344816" cy="461665"/>
          </a:xfrm>
          <a:prstGeom prst="rect">
            <a:avLst/>
          </a:prstGeom>
        </p:spPr>
        <p:txBody>
          <a:bodyPr wrap="square">
            <a:spAutoFit/>
          </a:bodyPr>
          <a:lstStyle/>
          <a:p>
            <a:r>
              <a:rPr lang="it-IT" sz="1200" i="1" dirty="0" smtClean="0"/>
              <a:t>E’ la mano di Dio che continua ad operare attraverso le mani dei sacerdoti e dei vescovi, ma anche attraverso la mano del padrino o della madrina, di un padre e di una madre che accompagnano i figli nelle scelte di ogni giorno.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292080" y="332656"/>
            <a:ext cx="3528392" cy="769441"/>
          </a:xfrm>
          <a:prstGeom prst="rect">
            <a:avLst/>
          </a:prstGeom>
        </p:spPr>
        <p:txBody>
          <a:bodyPr wrap="square">
            <a:spAutoFit/>
          </a:bodyPr>
          <a:lstStyle/>
          <a:p>
            <a:r>
              <a:rPr lang="it-IT" sz="4400" b="1" dirty="0" smtClean="0"/>
              <a:t>Il Seminatore</a:t>
            </a:r>
          </a:p>
        </p:txBody>
      </p:sp>
      <p:sp>
        <p:nvSpPr>
          <p:cNvPr id="5" name="Rettangolo 4"/>
          <p:cNvSpPr/>
          <p:nvPr/>
        </p:nvSpPr>
        <p:spPr>
          <a:xfrm>
            <a:off x="395536" y="1556792"/>
            <a:ext cx="5616624" cy="5078313"/>
          </a:xfrm>
          <a:prstGeom prst="rect">
            <a:avLst/>
          </a:prstGeom>
        </p:spPr>
        <p:txBody>
          <a:bodyPr wrap="square">
            <a:spAutoFit/>
          </a:bodyPr>
          <a:lstStyle/>
          <a:p>
            <a:r>
              <a:rPr lang="it-IT" sz="1200" b="1" baseline="30000" dirty="0" smtClean="0"/>
              <a:t>4 </a:t>
            </a:r>
            <a:r>
              <a:rPr lang="it-IT" sz="1200" dirty="0" smtClean="0"/>
              <a:t>Poiché una gran folla si radunava e accorreva a lui gente da ogni città, disse con una parabola:</a:t>
            </a:r>
          </a:p>
          <a:p>
            <a:r>
              <a:rPr lang="it-IT" sz="1200" b="1" baseline="30000" dirty="0" smtClean="0"/>
              <a:t>5 </a:t>
            </a:r>
            <a:r>
              <a:rPr lang="it-IT" sz="1200" dirty="0" smtClean="0"/>
              <a:t>«Il seminatore uscì a seminare la sua semente. Mentre seminava, parte cadde lungo la strada e fu calpestata, e gli uccelli del cielo la divorarono. </a:t>
            </a:r>
          </a:p>
          <a:p>
            <a:r>
              <a:rPr lang="it-IT" sz="1200" b="1" baseline="30000" dirty="0" smtClean="0"/>
              <a:t>6 </a:t>
            </a:r>
            <a:r>
              <a:rPr lang="it-IT" sz="1200" dirty="0" smtClean="0"/>
              <a:t>Un'altra parte cadde sulla pietra e appena germogliata inaridì per mancanza di umidità. </a:t>
            </a:r>
          </a:p>
          <a:p>
            <a:r>
              <a:rPr lang="it-IT" sz="1200" b="1" baseline="30000" dirty="0" smtClean="0"/>
              <a:t>7 </a:t>
            </a:r>
            <a:r>
              <a:rPr lang="it-IT" sz="1200" dirty="0" smtClean="0"/>
              <a:t>Un'altra cadde in mezzo alle spine e le spine, cresciute insieme con essa, la soffocarono. </a:t>
            </a:r>
          </a:p>
          <a:p>
            <a:r>
              <a:rPr lang="it-IT" sz="1200" b="1" baseline="30000" dirty="0" smtClean="0"/>
              <a:t>8 </a:t>
            </a:r>
            <a:r>
              <a:rPr lang="it-IT" sz="1200" dirty="0" smtClean="0"/>
              <a:t>Un'altra cadde sulla terra buona, germogliò e fruttò cento volte tanto». Detto questo, esclamò: «Chi ha orecchi per intendere, intenda!».</a:t>
            </a:r>
          </a:p>
          <a:p>
            <a:r>
              <a:rPr lang="it-IT" sz="1200" b="1" baseline="30000" dirty="0" smtClean="0"/>
              <a:t>9 </a:t>
            </a:r>
            <a:r>
              <a:rPr lang="it-IT" sz="1200" dirty="0" smtClean="0"/>
              <a:t>I suoi discepoli lo interrogarono sul significato della parabola. </a:t>
            </a:r>
          </a:p>
          <a:p>
            <a:r>
              <a:rPr lang="it-IT" sz="1200" b="1" baseline="30000" dirty="0" smtClean="0"/>
              <a:t>10 </a:t>
            </a:r>
            <a:r>
              <a:rPr lang="it-IT" sz="1200" dirty="0" smtClean="0"/>
              <a:t>Ed egli disse: «A voi è dato conoscere i misteri del regno di Dio, ma agli altri solo in parabole, </a:t>
            </a:r>
            <a:r>
              <a:rPr lang="it-IT" sz="1200" dirty="0" err="1" smtClean="0"/>
              <a:t>perchè</a:t>
            </a:r>
            <a:endParaRPr lang="it-IT" sz="1200" dirty="0" smtClean="0"/>
          </a:p>
          <a:p>
            <a:r>
              <a:rPr lang="it-IT" sz="1200" i="1" dirty="0" smtClean="0"/>
              <a:t>vedendo non vedano</a:t>
            </a:r>
            <a:r>
              <a:rPr lang="it-IT" sz="1200" dirty="0" smtClean="0"/>
              <a:t/>
            </a:r>
            <a:br>
              <a:rPr lang="it-IT" sz="1200" dirty="0" smtClean="0"/>
            </a:br>
            <a:r>
              <a:rPr lang="it-IT" sz="1200" i="1" dirty="0" smtClean="0"/>
              <a:t>e udendo non intendano</a:t>
            </a:r>
            <a:r>
              <a:rPr lang="it-IT" sz="1200" dirty="0" smtClean="0"/>
              <a:t>.</a:t>
            </a:r>
          </a:p>
          <a:p>
            <a:r>
              <a:rPr lang="it-IT" sz="1200" b="1" baseline="30000" dirty="0" smtClean="0"/>
              <a:t>11 </a:t>
            </a:r>
            <a:r>
              <a:rPr lang="it-IT" sz="1200" dirty="0" smtClean="0"/>
              <a:t>Il significato della parabola è questo: Il seme è la parola di Dio. </a:t>
            </a:r>
          </a:p>
          <a:p>
            <a:r>
              <a:rPr lang="it-IT" sz="1200" b="1" baseline="30000" dirty="0" smtClean="0"/>
              <a:t>12 </a:t>
            </a:r>
            <a:r>
              <a:rPr lang="it-IT" sz="1200" dirty="0" smtClean="0"/>
              <a:t>I semi caduti lungo la strada sono coloro che l'hanno ascoltata, ma poi viene il diavolo e porta via la parola dai loro cuori, perché non credano e così siano salvati.</a:t>
            </a:r>
          </a:p>
          <a:p>
            <a:r>
              <a:rPr lang="it-IT" sz="1200" b="1" baseline="30000" dirty="0" smtClean="0"/>
              <a:t>13 </a:t>
            </a:r>
            <a:r>
              <a:rPr lang="it-IT" sz="1200" dirty="0" smtClean="0"/>
              <a:t>Quelli sulla pietra sono coloro che, quando ascoltano, accolgono con gioia la parola, ma non hanno radice; credono per un certo tempo, ma nell'ora della tentazione vengono meno.</a:t>
            </a:r>
          </a:p>
          <a:p>
            <a:r>
              <a:rPr lang="it-IT" sz="1200" b="1" baseline="30000" dirty="0" smtClean="0"/>
              <a:t>14 </a:t>
            </a:r>
            <a:r>
              <a:rPr lang="it-IT" sz="1200" dirty="0" smtClean="0"/>
              <a:t>Il seme caduto in mezzo alle spine sono coloro che, dopo aver ascoltato, strada facendo si lasciano sopraffare dalle preoccupazioni, dalla ricchezza e dai piaceri della vita e non giungono a maturazione. </a:t>
            </a:r>
          </a:p>
          <a:p>
            <a:r>
              <a:rPr lang="it-IT" sz="1200" b="1" baseline="30000" dirty="0" smtClean="0"/>
              <a:t>15 </a:t>
            </a:r>
            <a:r>
              <a:rPr lang="it-IT" sz="1200" dirty="0" smtClean="0"/>
              <a:t>Il seme caduto sulla terra buona sono coloro che, dopo aver ascoltato la parola con cuore buono e perfetto, la custodiscono e producono frutto con la loro perseveranza.</a:t>
            </a:r>
          </a:p>
          <a:p>
            <a:pPr algn="just"/>
            <a:endParaRPr lang="it-IT" sz="1200" b="1" dirty="0"/>
          </a:p>
        </p:txBody>
      </p:sp>
      <p:sp>
        <p:nvSpPr>
          <p:cNvPr id="6" name="CasellaDiTesto 5"/>
          <p:cNvSpPr txBox="1"/>
          <p:nvPr/>
        </p:nvSpPr>
        <p:spPr>
          <a:xfrm>
            <a:off x="467544" y="1052736"/>
            <a:ext cx="2952328" cy="369332"/>
          </a:xfrm>
          <a:prstGeom prst="rect">
            <a:avLst/>
          </a:prstGeom>
          <a:noFill/>
        </p:spPr>
        <p:txBody>
          <a:bodyPr wrap="square" rtlCol="0">
            <a:spAutoFit/>
          </a:bodyPr>
          <a:lstStyle/>
          <a:p>
            <a:r>
              <a:rPr lang="it-IT" dirty="0" smtClean="0"/>
              <a:t>Dal Vangelo di Luca 8,4-15</a:t>
            </a:r>
            <a:endParaRPr lang="it-IT" dirty="0"/>
          </a:p>
        </p:txBody>
      </p:sp>
      <p:pic>
        <p:nvPicPr>
          <p:cNvPr id="1026" name="Picture 2" descr="http://www.arcidiocesibaribitonto.it/pubblicazioni/articoli-on-line/editoriali/walker-garret-il-seminatore.jpg/image"/>
          <p:cNvPicPr>
            <a:picLocks noChangeAspect="1" noChangeArrowheads="1"/>
          </p:cNvPicPr>
          <p:nvPr/>
        </p:nvPicPr>
        <p:blipFill>
          <a:blip r:embed="rId2" cstate="email"/>
          <a:srcRect/>
          <a:stretch>
            <a:fillRect/>
          </a:stretch>
        </p:blipFill>
        <p:spPr bwMode="auto">
          <a:xfrm>
            <a:off x="6228184" y="1340768"/>
            <a:ext cx="2376264" cy="18019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548680"/>
            <a:ext cx="6192688" cy="2800767"/>
          </a:xfrm>
          <a:prstGeom prst="rect">
            <a:avLst/>
          </a:prstGeom>
        </p:spPr>
        <p:txBody>
          <a:bodyPr wrap="square">
            <a:spAutoFit/>
          </a:bodyPr>
          <a:lstStyle/>
          <a:p>
            <a:r>
              <a:rPr lang="it-IT" sz="4400" b="1" dirty="0" smtClean="0"/>
              <a:t>Di quali mani ha bisogno un ragazzo per crescere?</a:t>
            </a:r>
          </a:p>
          <a:p>
            <a:r>
              <a:rPr lang="it-IT" sz="4400" b="1" dirty="0" smtClean="0"/>
              <a:t>Quali mani seminano nel terreno dei vostri ragazzi? </a:t>
            </a:r>
          </a:p>
        </p:txBody>
      </p:sp>
      <p:pic>
        <p:nvPicPr>
          <p:cNvPr id="15362" name="Picture 2" descr="http://www.quimamme.it/con-il-bebe/wp-content/uploads/sites/4/2013/06/mani-bambini-sicure.jpg"/>
          <p:cNvPicPr>
            <a:picLocks noChangeAspect="1" noChangeArrowheads="1"/>
          </p:cNvPicPr>
          <p:nvPr/>
        </p:nvPicPr>
        <p:blipFill>
          <a:blip r:embed="rId2" cstate="email"/>
          <a:srcRect/>
          <a:stretch>
            <a:fillRect/>
          </a:stretch>
        </p:blipFill>
        <p:spPr bwMode="auto">
          <a:xfrm>
            <a:off x="4716016" y="3933056"/>
            <a:ext cx="3897306" cy="25870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email"/>
          <a:srcRect/>
          <a:stretch>
            <a:fillRect/>
          </a:stretch>
        </p:blipFill>
        <p:spPr bwMode="auto">
          <a:xfrm>
            <a:off x="179512" y="188640"/>
            <a:ext cx="5759118" cy="3293765"/>
          </a:xfrm>
          <a:prstGeom prst="rect">
            <a:avLst/>
          </a:prstGeom>
          <a:noFill/>
          <a:ln w="9525">
            <a:noFill/>
            <a:miter lim="800000"/>
            <a:headEnd/>
            <a:tailEnd/>
          </a:ln>
        </p:spPr>
      </p:pic>
      <p:sp>
        <p:nvSpPr>
          <p:cNvPr id="5" name="Rettangolo 4"/>
          <p:cNvSpPr/>
          <p:nvPr/>
        </p:nvSpPr>
        <p:spPr>
          <a:xfrm>
            <a:off x="6012160" y="188640"/>
            <a:ext cx="2664296" cy="430887"/>
          </a:xfrm>
          <a:prstGeom prst="rect">
            <a:avLst/>
          </a:prstGeom>
        </p:spPr>
        <p:txBody>
          <a:bodyPr wrap="square">
            <a:spAutoFit/>
          </a:bodyPr>
          <a:lstStyle/>
          <a:p>
            <a:r>
              <a:rPr lang="it-IT" sz="1050" b="1" dirty="0" smtClean="0"/>
              <a:t>Tiziano,</a:t>
            </a:r>
          </a:p>
          <a:p>
            <a:r>
              <a:rPr lang="it-IT" sz="1050" b="1" dirty="0" smtClean="0"/>
              <a:t> Ritratto di donna con vassoio di frutta</a:t>
            </a:r>
            <a:endParaRPr lang="it-IT" sz="1050" b="1" dirty="0"/>
          </a:p>
        </p:txBody>
      </p:sp>
      <p:sp>
        <p:nvSpPr>
          <p:cNvPr id="8" name="Rettangolo 7"/>
          <p:cNvSpPr/>
          <p:nvPr/>
        </p:nvSpPr>
        <p:spPr>
          <a:xfrm>
            <a:off x="251520" y="5085184"/>
            <a:ext cx="8496944" cy="1569660"/>
          </a:xfrm>
          <a:prstGeom prst="rect">
            <a:avLst/>
          </a:prstGeom>
        </p:spPr>
        <p:txBody>
          <a:bodyPr wrap="square">
            <a:spAutoFit/>
          </a:bodyPr>
          <a:lstStyle/>
          <a:p>
            <a:pPr algn="just"/>
            <a:r>
              <a:rPr lang="it-IT" sz="1200" dirty="0" smtClean="0"/>
              <a:t>«Chiunque vi darà da bere un bicchiere d’acqua nel mio nome – dice Gesù, piccolo gesto – non perderà la sua ricompensa» (</a:t>
            </a:r>
            <a:r>
              <a:rPr lang="it-IT" sz="1200" i="1" dirty="0" smtClean="0"/>
              <a:t>Mc</a:t>
            </a:r>
            <a:r>
              <a:rPr lang="it-IT" sz="1200" dirty="0" smtClean="0"/>
              <a:t> 9,41). Sono gesti minimi, che uno impara a casa; gesti di famiglia che si perdono nell’anonimato della quotidianità, ma che rendono ogni giorno diverso dall’altro. Sono gesti di madre, di nonna, di padre, di nonno, di figlio, di fratello. Sono gesti di tenerezza, di affetto, di compassione. Gesti come il piatto caldo di chi aspetta a cenare, come la prima colazione presto di chi sa accompagnare nell’alzarsi all’alba. Sono gesti familiari. E’ la benedizione prima di dormire e l’abbraccio al ritorno da una lunga giornata di lavoro. L’amore si esprime in piccole cose, nell’attenzione ai dettagli di ogni giorno che fanno sì che la vita abbia sempre sapore di casa</a:t>
            </a:r>
          </a:p>
          <a:p>
            <a:endParaRPr lang="it-IT" sz="1200" dirty="0" smtClean="0"/>
          </a:p>
          <a:p>
            <a:pPr algn="r"/>
            <a:r>
              <a:rPr lang="it-IT" sz="1200" dirty="0" smtClean="0"/>
              <a:t>Papa Francesco, </a:t>
            </a:r>
            <a:r>
              <a:rPr lang="it-IT" sz="1200" b="1" dirty="0" smtClean="0"/>
              <a:t>VIII INCONTRO MONDIALE DELLE FAMIGLIE, settembre 2015</a:t>
            </a:r>
            <a:endParaRPr lang="it-IT" sz="1200" dirty="0"/>
          </a:p>
        </p:txBody>
      </p:sp>
      <p:sp>
        <p:nvSpPr>
          <p:cNvPr id="10" name="Rettangolo 9"/>
          <p:cNvSpPr/>
          <p:nvPr/>
        </p:nvSpPr>
        <p:spPr>
          <a:xfrm>
            <a:off x="251520" y="3573016"/>
            <a:ext cx="5688632" cy="769441"/>
          </a:xfrm>
          <a:prstGeom prst="rect">
            <a:avLst/>
          </a:prstGeom>
        </p:spPr>
        <p:txBody>
          <a:bodyPr wrap="square">
            <a:spAutoFit/>
          </a:bodyPr>
          <a:lstStyle/>
          <a:p>
            <a:r>
              <a:rPr lang="it-IT" sz="4400" b="1" dirty="0" smtClean="0"/>
              <a:t>Mani che nutrono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srcRect/>
          <a:stretch>
            <a:fillRect/>
          </a:stretch>
        </p:blipFill>
        <p:spPr bwMode="auto">
          <a:xfrm>
            <a:off x="539552" y="404664"/>
            <a:ext cx="4429125" cy="3638550"/>
          </a:xfrm>
          <a:prstGeom prst="rect">
            <a:avLst/>
          </a:prstGeom>
          <a:noFill/>
          <a:ln w="9525">
            <a:noFill/>
            <a:miter lim="800000"/>
            <a:headEnd/>
            <a:tailEnd/>
          </a:ln>
        </p:spPr>
      </p:pic>
      <p:sp>
        <p:nvSpPr>
          <p:cNvPr id="5" name="Rettangolo 4"/>
          <p:cNvSpPr/>
          <p:nvPr/>
        </p:nvSpPr>
        <p:spPr>
          <a:xfrm>
            <a:off x="5076056" y="332656"/>
            <a:ext cx="4572000" cy="415498"/>
          </a:xfrm>
          <a:prstGeom prst="rect">
            <a:avLst/>
          </a:prstGeom>
        </p:spPr>
        <p:txBody>
          <a:bodyPr>
            <a:spAutoFit/>
          </a:bodyPr>
          <a:lstStyle/>
          <a:p>
            <a:r>
              <a:rPr lang="it-IT" sz="1050" b="1" i="1" dirty="0" smtClean="0"/>
              <a:t>Caravaggio,</a:t>
            </a:r>
          </a:p>
          <a:p>
            <a:r>
              <a:rPr lang="it-IT" sz="1050" b="1" i="1" dirty="0" smtClean="0"/>
              <a:t>Riposo nella fuga in Egitto</a:t>
            </a:r>
            <a:endParaRPr lang="it-IT" sz="1050" dirty="0"/>
          </a:p>
        </p:txBody>
      </p:sp>
      <p:sp>
        <p:nvSpPr>
          <p:cNvPr id="6" name="CasellaDiTesto 5"/>
          <p:cNvSpPr txBox="1"/>
          <p:nvPr/>
        </p:nvSpPr>
        <p:spPr>
          <a:xfrm>
            <a:off x="539552" y="4221088"/>
            <a:ext cx="8352928" cy="769441"/>
          </a:xfrm>
          <a:prstGeom prst="rect">
            <a:avLst/>
          </a:prstGeom>
          <a:noFill/>
        </p:spPr>
        <p:txBody>
          <a:bodyPr wrap="square" rtlCol="0">
            <a:spAutoFit/>
          </a:bodyPr>
          <a:lstStyle/>
          <a:p>
            <a:r>
              <a:rPr lang="it-IT" sz="4400" b="1" dirty="0" smtClean="0"/>
              <a:t>Mani affettuose e che proteggono</a:t>
            </a:r>
            <a:endParaRPr lang="it-IT" sz="4400" b="1" dirty="0"/>
          </a:p>
        </p:txBody>
      </p:sp>
      <p:sp>
        <p:nvSpPr>
          <p:cNvPr id="7" name="Rettangolo 6"/>
          <p:cNvSpPr/>
          <p:nvPr/>
        </p:nvSpPr>
        <p:spPr>
          <a:xfrm>
            <a:off x="539552" y="5448706"/>
            <a:ext cx="8064896" cy="1477328"/>
          </a:xfrm>
          <a:prstGeom prst="rect">
            <a:avLst/>
          </a:prstGeom>
        </p:spPr>
        <p:txBody>
          <a:bodyPr wrap="square">
            <a:spAutoFit/>
          </a:bodyPr>
          <a:lstStyle/>
          <a:p>
            <a:pPr algn="just"/>
            <a:r>
              <a:rPr lang="it-IT" sz="1200" dirty="0" smtClean="0"/>
              <a:t>Rinnoviamo la nostra fede nella parola del Signore che invita le nostre famiglie a questa apertura; che invita tutti a partecipare alla profezia dell’alleanza tra un uomo e una donna, che genera vita e rivela Dio. Che ci aiuti a partecipare alla profezia della pace, della tenerezza e dell’affetto familiare. Che ci aiuti a partecipare al gesto profetico di prenderci cura con tenerezza, con pazienza e con amore dei nostri bambini e dei nostri nonni.</a:t>
            </a:r>
          </a:p>
          <a:p>
            <a:endParaRPr lang="it-IT" sz="1200" dirty="0" smtClean="0"/>
          </a:p>
          <a:p>
            <a:pPr algn="r"/>
            <a:r>
              <a:rPr lang="it-IT" sz="1200" dirty="0" smtClean="0"/>
              <a:t>Papa Francesco, </a:t>
            </a:r>
            <a:r>
              <a:rPr lang="it-IT" sz="1200" b="1" dirty="0" smtClean="0"/>
              <a:t>VIII INCONTRO MONDIALE DELLE FAMIGLIE, settembre 2015</a:t>
            </a:r>
            <a:endParaRPr lang="it-IT" sz="1200" dirty="0" smtClean="0"/>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email"/>
          <a:srcRect/>
          <a:stretch>
            <a:fillRect/>
          </a:stretch>
        </p:blipFill>
        <p:spPr bwMode="auto">
          <a:xfrm>
            <a:off x="611560" y="476672"/>
            <a:ext cx="3438525" cy="2638425"/>
          </a:xfrm>
          <a:prstGeom prst="rect">
            <a:avLst/>
          </a:prstGeom>
          <a:noFill/>
          <a:ln w="9525">
            <a:noFill/>
            <a:miter lim="800000"/>
            <a:headEnd/>
            <a:tailEnd/>
          </a:ln>
        </p:spPr>
      </p:pic>
      <p:sp>
        <p:nvSpPr>
          <p:cNvPr id="5" name="Rettangolo 4"/>
          <p:cNvSpPr/>
          <p:nvPr/>
        </p:nvSpPr>
        <p:spPr>
          <a:xfrm>
            <a:off x="4283968" y="404664"/>
            <a:ext cx="4572000" cy="415498"/>
          </a:xfrm>
          <a:prstGeom prst="rect">
            <a:avLst/>
          </a:prstGeom>
        </p:spPr>
        <p:txBody>
          <a:bodyPr>
            <a:spAutoFit/>
          </a:bodyPr>
          <a:lstStyle/>
          <a:p>
            <a:r>
              <a:rPr lang="it-IT" sz="1050" b="1" dirty="0" smtClean="0"/>
              <a:t>Caravaggio, </a:t>
            </a:r>
          </a:p>
          <a:p>
            <a:r>
              <a:rPr lang="it-IT" sz="1050" b="1" dirty="0" smtClean="0"/>
              <a:t>Il suonatore di Liuto.</a:t>
            </a:r>
            <a:endParaRPr lang="it-IT" sz="1050" b="1" dirty="0"/>
          </a:p>
        </p:txBody>
      </p:sp>
      <p:sp>
        <p:nvSpPr>
          <p:cNvPr id="6" name="Rettangolo 5"/>
          <p:cNvSpPr/>
          <p:nvPr/>
        </p:nvSpPr>
        <p:spPr>
          <a:xfrm>
            <a:off x="179512" y="4869160"/>
            <a:ext cx="8640960" cy="1754326"/>
          </a:xfrm>
          <a:prstGeom prst="rect">
            <a:avLst/>
          </a:prstGeom>
        </p:spPr>
        <p:txBody>
          <a:bodyPr wrap="square">
            <a:spAutoFit/>
          </a:bodyPr>
          <a:lstStyle/>
          <a:p>
            <a:pPr algn="just"/>
            <a:r>
              <a:rPr lang="it-IT" sz="1200" dirty="0" smtClean="0"/>
              <a:t>La presenza di un buon allenatore-educatore si rivela provvidenziale soprattutto negli anni dell’adolescenza e della prima giovinezza, quando la personalità è in pieno sviluppo e alla ricerca di modelli di riferimento e di identificazione; quando si avverte vivamente il bisogno di apprezzamento e di stima da parte non solo dei coetanei ma anche degli adulti; quando è più reale il pericolo di smarrirsi dietro cattivi esempi e nella ricerca di false felicità. In questa delicata fase della vita, è grande la responsabilità di un allenatore, che spesso ha il privilegio di passare molte ore alla settimana con i giovani e di avere grande influenza su di loro con il suo comportamento e la sua personalità. L’influenza di un educatore, soprattutto per i giovani, dipende più da ciò che egli è come persona e da come vive che da quello che dice.</a:t>
            </a:r>
          </a:p>
          <a:p>
            <a:endParaRPr lang="it-IT" sz="1200" dirty="0" smtClean="0"/>
          </a:p>
          <a:p>
            <a:pPr algn="r"/>
            <a:r>
              <a:rPr lang="it-IT" sz="1200" dirty="0" smtClean="0"/>
              <a:t>Papa Francesco</a:t>
            </a:r>
            <a:r>
              <a:rPr lang="it-IT" sz="1200" b="1" dirty="0" smtClean="0"/>
              <a:t>, “Allenatori: Educatori di persone”</a:t>
            </a:r>
            <a:endParaRPr lang="it-IT" sz="1200" b="1" dirty="0"/>
          </a:p>
        </p:txBody>
      </p:sp>
      <p:sp>
        <p:nvSpPr>
          <p:cNvPr id="8" name="CasellaDiTesto 7"/>
          <p:cNvSpPr txBox="1"/>
          <p:nvPr/>
        </p:nvSpPr>
        <p:spPr>
          <a:xfrm>
            <a:off x="395536" y="3284984"/>
            <a:ext cx="8352928" cy="769441"/>
          </a:xfrm>
          <a:prstGeom prst="rect">
            <a:avLst/>
          </a:prstGeom>
          <a:noFill/>
        </p:spPr>
        <p:txBody>
          <a:bodyPr wrap="square" rtlCol="0">
            <a:spAutoFit/>
          </a:bodyPr>
          <a:lstStyle/>
          <a:p>
            <a:r>
              <a:rPr lang="it-IT" sz="4400" b="1" dirty="0" smtClean="0"/>
              <a:t>Mani che insegnano</a:t>
            </a:r>
            <a:endParaRPr lang="it-IT" sz="4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4149080"/>
            <a:ext cx="8568952" cy="830997"/>
          </a:xfrm>
          <a:prstGeom prst="rect">
            <a:avLst/>
          </a:prstGeom>
        </p:spPr>
        <p:txBody>
          <a:bodyPr wrap="square">
            <a:spAutoFit/>
          </a:bodyPr>
          <a:lstStyle/>
          <a:p>
            <a:pPr algn="just"/>
            <a:r>
              <a:rPr lang="it-IT" sz="1200" i="1" dirty="0" smtClean="0"/>
              <a:t>I ragazzi oggi hanno bisogno di una mano forte, che non abbia paura di porsi con coraggio di fronte agli inganni del nostro tempo, decisa a distruggere ciò che minaccia la vita di un ragazzo. Una mano che agisce attraverso parole chiare e autorevoli, capaci di condannare le esperienze che privano l’uomo della sua dignità; una mano che agisce anche attraverso le scelte concrete che ogni genitore è chiamato a fare per combattere una superficialità devastante. </a:t>
            </a:r>
            <a:endParaRPr lang="it-IT" sz="1200" dirty="0"/>
          </a:p>
        </p:txBody>
      </p:sp>
      <p:sp>
        <p:nvSpPr>
          <p:cNvPr id="6" name="CasellaDiTesto 5"/>
          <p:cNvSpPr txBox="1"/>
          <p:nvPr/>
        </p:nvSpPr>
        <p:spPr>
          <a:xfrm>
            <a:off x="3059832" y="5661248"/>
            <a:ext cx="5832648" cy="1015663"/>
          </a:xfrm>
          <a:prstGeom prst="rect">
            <a:avLst/>
          </a:prstGeom>
          <a:noFill/>
        </p:spPr>
        <p:txBody>
          <a:bodyPr wrap="square" rtlCol="0">
            <a:spAutoFit/>
          </a:bodyPr>
          <a:lstStyle/>
          <a:p>
            <a:r>
              <a:rPr lang="it-IT" sz="1200" dirty="0" smtClean="0"/>
              <a:t>Un buon padre </a:t>
            </a:r>
            <a:r>
              <a:rPr lang="it-IT" sz="1200" i="1" dirty="0" smtClean="0"/>
              <a:t>sa attendere e sa perdonare</a:t>
            </a:r>
            <a:r>
              <a:rPr lang="it-IT" sz="1200" dirty="0" smtClean="0"/>
              <a:t>, dal profondo del cuore. Certo, sa anche correggere con fermezza: non è un padre debole, arrendevole, sentimentale. Il padre che sa </a:t>
            </a:r>
            <a:r>
              <a:rPr lang="it-IT" sz="1200" i="1" dirty="0" smtClean="0"/>
              <a:t>correggere senza avvilire</a:t>
            </a:r>
            <a:r>
              <a:rPr lang="it-IT" sz="1200" dirty="0" smtClean="0"/>
              <a:t> è lo stesso che sa proteggere senza risparmiarsi. </a:t>
            </a:r>
          </a:p>
          <a:p>
            <a:endParaRPr lang="it-IT" sz="1200" dirty="0" smtClean="0"/>
          </a:p>
          <a:p>
            <a:pPr algn="r"/>
            <a:r>
              <a:rPr lang="it-IT" sz="1200" dirty="0" smtClean="0"/>
              <a:t>Papa Francesco, </a:t>
            </a:r>
            <a:r>
              <a:rPr lang="it-IT" sz="1200" b="1" dirty="0" smtClean="0"/>
              <a:t>Udienza Generale 4 febbraio 2015</a:t>
            </a:r>
            <a:endParaRPr lang="it-IT" sz="1200" b="1" dirty="0"/>
          </a:p>
        </p:txBody>
      </p:sp>
      <p:sp>
        <p:nvSpPr>
          <p:cNvPr id="8" name="CasellaDiTesto 7"/>
          <p:cNvSpPr txBox="1"/>
          <p:nvPr/>
        </p:nvSpPr>
        <p:spPr>
          <a:xfrm>
            <a:off x="323528" y="3307631"/>
            <a:ext cx="8352928" cy="769441"/>
          </a:xfrm>
          <a:prstGeom prst="rect">
            <a:avLst/>
          </a:prstGeom>
          <a:noFill/>
        </p:spPr>
        <p:txBody>
          <a:bodyPr wrap="square" rtlCol="0">
            <a:spAutoFit/>
          </a:bodyPr>
          <a:lstStyle/>
          <a:p>
            <a:r>
              <a:rPr lang="it-IT" sz="4400" b="1" dirty="0" smtClean="0"/>
              <a:t>Mani forti, decise e coraggiose</a:t>
            </a:r>
            <a:endParaRPr lang="it-IT" sz="4400" b="1" dirty="0"/>
          </a:p>
        </p:txBody>
      </p:sp>
      <p:pic>
        <p:nvPicPr>
          <p:cNvPr id="14337" name="Picture 1"/>
          <p:cNvPicPr>
            <a:picLocks noChangeAspect="1" noChangeArrowheads="1"/>
          </p:cNvPicPr>
          <p:nvPr/>
        </p:nvPicPr>
        <p:blipFill>
          <a:blip r:embed="rId3" cstate="email"/>
          <a:srcRect/>
          <a:stretch>
            <a:fillRect/>
          </a:stretch>
        </p:blipFill>
        <p:spPr bwMode="auto">
          <a:xfrm>
            <a:off x="539552" y="476672"/>
            <a:ext cx="2798180" cy="2664296"/>
          </a:xfrm>
          <a:prstGeom prst="rect">
            <a:avLst/>
          </a:prstGeom>
          <a:noFill/>
          <a:ln w="9525">
            <a:noFill/>
            <a:miter lim="800000"/>
            <a:headEnd/>
            <a:tailEnd/>
          </a:ln>
        </p:spPr>
      </p:pic>
      <p:sp>
        <p:nvSpPr>
          <p:cNvPr id="9" name="Rettangolo 8"/>
          <p:cNvSpPr/>
          <p:nvPr/>
        </p:nvSpPr>
        <p:spPr>
          <a:xfrm>
            <a:off x="3563888" y="548680"/>
            <a:ext cx="4572000" cy="415498"/>
          </a:xfrm>
          <a:prstGeom prst="rect">
            <a:avLst/>
          </a:prstGeom>
        </p:spPr>
        <p:txBody>
          <a:bodyPr>
            <a:spAutoFit/>
          </a:bodyPr>
          <a:lstStyle/>
          <a:p>
            <a:pPr fontAlgn="base"/>
            <a:r>
              <a:rPr lang="it-IT" sz="1050" b="1" dirty="0" smtClean="0"/>
              <a:t>Vincent </a:t>
            </a:r>
            <a:r>
              <a:rPr lang="it-IT" sz="1050" b="1" dirty="0" err="1" smtClean="0"/>
              <a:t>Adriaenssen</a:t>
            </a:r>
            <a:r>
              <a:rPr lang="it-IT" sz="1050" b="1" dirty="0" smtClean="0"/>
              <a:t> </a:t>
            </a:r>
          </a:p>
          <a:p>
            <a:pPr fontAlgn="base"/>
            <a:r>
              <a:rPr lang="it-IT" sz="1050" b="1" dirty="0" smtClean="0"/>
              <a:t>Battaglia tra cavalieri turchi e cristiani</a:t>
            </a:r>
            <a:endParaRPr lang="it-IT" sz="105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email"/>
          <a:srcRect/>
          <a:stretch>
            <a:fillRect/>
          </a:stretch>
        </p:blipFill>
        <p:spPr bwMode="auto">
          <a:xfrm>
            <a:off x="467544" y="4373256"/>
            <a:ext cx="3456384" cy="2152088"/>
          </a:xfrm>
          <a:prstGeom prst="rect">
            <a:avLst/>
          </a:prstGeom>
          <a:noFill/>
          <a:ln w="9525">
            <a:noFill/>
            <a:miter lim="800000"/>
            <a:headEnd/>
            <a:tailEnd/>
          </a:ln>
        </p:spPr>
      </p:pic>
      <p:sp>
        <p:nvSpPr>
          <p:cNvPr id="7" name="CasellaDiTesto 6"/>
          <p:cNvSpPr txBox="1"/>
          <p:nvPr/>
        </p:nvSpPr>
        <p:spPr>
          <a:xfrm>
            <a:off x="5148064" y="5085184"/>
            <a:ext cx="2736304" cy="646331"/>
          </a:xfrm>
          <a:prstGeom prst="rect">
            <a:avLst/>
          </a:prstGeom>
          <a:noFill/>
        </p:spPr>
        <p:txBody>
          <a:bodyPr wrap="square" rtlCol="0">
            <a:spAutoFit/>
          </a:bodyPr>
          <a:lstStyle/>
          <a:p>
            <a:r>
              <a:rPr lang="it-IT" dirty="0" smtClean="0"/>
              <a:t>Leonardo da Vinci</a:t>
            </a:r>
          </a:p>
          <a:p>
            <a:r>
              <a:rPr lang="it-IT" b="1" dirty="0" smtClean="0"/>
              <a:t>San Giovanni Battista</a:t>
            </a:r>
          </a:p>
        </p:txBody>
      </p:sp>
      <p:pic>
        <p:nvPicPr>
          <p:cNvPr id="5" name="Picture 2"/>
          <p:cNvPicPr>
            <a:picLocks noChangeAspect="1" noChangeArrowheads="1"/>
          </p:cNvPicPr>
          <p:nvPr/>
        </p:nvPicPr>
        <p:blipFill>
          <a:blip r:embed="rId4" cstate="email"/>
          <a:srcRect/>
          <a:stretch>
            <a:fillRect/>
          </a:stretch>
        </p:blipFill>
        <p:spPr bwMode="auto">
          <a:xfrm>
            <a:off x="467544" y="404664"/>
            <a:ext cx="3456384" cy="2667540"/>
          </a:xfrm>
          <a:prstGeom prst="rect">
            <a:avLst/>
          </a:prstGeom>
          <a:noFill/>
          <a:ln w="9525">
            <a:noFill/>
            <a:miter lim="800000"/>
            <a:headEnd/>
            <a:tailEnd/>
          </a:ln>
        </p:spPr>
      </p:pic>
      <p:sp>
        <p:nvSpPr>
          <p:cNvPr id="6" name="Rettangolo 5"/>
          <p:cNvSpPr/>
          <p:nvPr/>
        </p:nvSpPr>
        <p:spPr>
          <a:xfrm>
            <a:off x="4932040" y="1340768"/>
            <a:ext cx="3329373" cy="646331"/>
          </a:xfrm>
          <a:prstGeom prst="rect">
            <a:avLst/>
          </a:prstGeom>
        </p:spPr>
        <p:txBody>
          <a:bodyPr wrap="none">
            <a:spAutoFit/>
          </a:bodyPr>
          <a:lstStyle/>
          <a:p>
            <a:r>
              <a:rPr lang="it-IT" dirty="0" err="1" smtClean="0"/>
              <a:t>Jacques-Louis</a:t>
            </a:r>
            <a:r>
              <a:rPr lang="it-IT" dirty="0" smtClean="0"/>
              <a:t> David</a:t>
            </a:r>
          </a:p>
          <a:p>
            <a:r>
              <a:rPr lang="it-IT" b="1" dirty="0" smtClean="0"/>
              <a:t>Il cavallo rampante di Napoleone</a:t>
            </a:r>
          </a:p>
        </p:txBody>
      </p:sp>
      <p:sp>
        <p:nvSpPr>
          <p:cNvPr id="9" name="CasellaDiTesto 8"/>
          <p:cNvSpPr txBox="1"/>
          <p:nvPr/>
        </p:nvSpPr>
        <p:spPr>
          <a:xfrm>
            <a:off x="323528" y="3307631"/>
            <a:ext cx="8352928" cy="769441"/>
          </a:xfrm>
          <a:prstGeom prst="rect">
            <a:avLst/>
          </a:prstGeom>
          <a:noFill/>
        </p:spPr>
        <p:txBody>
          <a:bodyPr wrap="square" rtlCol="0">
            <a:spAutoFit/>
          </a:bodyPr>
          <a:lstStyle/>
          <a:p>
            <a:r>
              <a:rPr lang="it-IT" sz="4400" b="1" dirty="0" smtClean="0"/>
              <a:t>Mani che indicano la strada</a:t>
            </a:r>
            <a:endParaRPr lang="it-IT" sz="4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srcRect/>
          <a:stretch>
            <a:fillRect/>
          </a:stretch>
        </p:blipFill>
        <p:spPr bwMode="auto">
          <a:xfrm>
            <a:off x="251520" y="332656"/>
            <a:ext cx="4893638" cy="2520280"/>
          </a:xfrm>
          <a:prstGeom prst="rect">
            <a:avLst/>
          </a:prstGeom>
          <a:noFill/>
          <a:ln w="9525">
            <a:noFill/>
            <a:miter lim="800000"/>
            <a:headEnd/>
            <a:tailEnd/>
          </a:ln>
        </p:spPr>
      </p:pic>
      <p:sp>
        <p:nvSpPr>
          <p:cNvPr id="8" name="Rettangolo 7"/>
          <p:cNvSpPr/>
          <p:nvPr/>
        </p:nvSpPr>
        <p:spPr>
          <a:xfrm>
            <a:off x="5292080" y="548680"/>
            <a:ext cx="3456384" cy="415498"/>
          </a:xfrm>
          <a:prstGeom prst="rect">
            <a:avLst/>
          </a:prstGeom>
        </p:spPr>
        <p:txBody>
          <a:bodyPr wrap="square">
            <a:spAutoFit/>
          </a:bodyPr>
          <a:lstStyle/>
          <a:p>
            <a:r>
              <a:rPr lang="it-IT" sz="1050" b="1" dirty="0" smtClean="0"/>
              <a:t>Beato Angelico</a:t>
            </a:r>
          </a:p>
          <a:p>
            <a:r>
              <a:rPr lang="it-IT" sz="1050" b="1" dirty="0" smtClean="0"/>
              <a:t>L’Annunciazione a Maria</a:t>
            </a:r>
            <a:endParaRPr lang="it-IT" sz="1050" b="1" dirty="0"/>
          </a:p>
        </p:txBody>
      </p:sp>
      <p:sp>
        <p:nvSpPr>
          <p:cNvPr id="5" name="Rettangolo 4"/>
          <p:cNvSpPr/>
          <p:nvPr/>
        </p:nvSpPr>
        <p:spPr>
          <a:xfrm>
            <a:off x="395536" y="5517232"/>
            <a:ext cx="8424936" cy="1107996"/>
          </a:xfrm>
          <a:prstGeom prst="rect">
            <a:avLst/>
          </a:prstGeom>
        </p:spPr>
        <p:txBody>
          <a:bodyPr wrap="square">
            <a:spAutoFit/>
          </a:bodyPr>
          <a:lstStyle/>
          <a:p>
            <a:r>
              <a:rPr lang="it-IT" sz="1200" dirty="0" smtClean="0"/>
              <a:t> Che i nostri figli trovino in noi dei punti di riferimento per la comunione, non per la divisione. Che i nostri figli trovino in noi persone capaci di associarsi ad altri per far fiorire tutto il bene che il Padre ha seminato.</a:t>
            </a:r>
          </a:p>
          <a:p>
            <a:endParaRPr lang="it-IT" sz="1200" dirty="0" smtClean="0"/>
          </a:p>
          <a:p>
            <a:r>
              <a:rPr lang="it-IT" sz="1200" dirty="0" smtClean="0"/>
              <a:t>Papa Francesco, </a:t>
            </a:r>
            <a:r>
              <a:rPr lang="it-IT" sz="1200" b="1" dirty="0" smtClean="0"/>
              <a:t>VIII INCONTRO MONDIALE DELLE FAMIGLIE, settembre 2015</a:t>
            </a:r>
            <a:endParaRPr lang="it-IT" sz="1200" dirty="0" smtClean="0"/>
          </a:p>
          <a:p>
            <a:endParaRPr lang="it-IT" dirty="0"/>
          </a:p>
        </p:txBody>
      </p:sp>
      <p:sp>
        <p:nvSpPr>
          <p:cNvPr id="6" name="CasellaDiTesto 5"/>
          <p:cNvSpPr txBox="1"/>
          <p:nvPr/>
        </p:nvSpPr>
        <p:spPr>
          <a:xfrm>
            <a:off x="395536" y="4725144"/>
            <a:ext cx="8352928" cy="769441"/>
          </a:xfrm>
          <a:prstGeom prst="rect">
            <a:avLst/>
          </a:prstGeom>
          <a:noFill/>
        </p:spPr>
        <p:txBody>
          <a:bodyPr wrap="square" rtlCol="0">
            <a:spAutoFit/>
          </a:bodyPr>
          <a:lstStyle/>
          <a:p>
            <a:r>
              <a:rPr lang="it-IT" sz="4400" b="1" dirty="0" smtClean="0"/>
              <a:t>Mani che si mettono a disposizione</a:t>
            </a:r>
            <a:endParaRPr lang="it-IT" sz="4400" b="1" dirty="0"/>
          </a:p>
        </p:txBody>
      </p:sp>
      <p:sp>
        <p:nvSpPr>
          <p:cNvPr id="7" name="Rettangolo 6"/>
          <p:cNvSpPr/>
          <p:nvPr/>
        </p:nvSpPr>
        <p:spPr>
          <a:xfrm>
            <a:off x="395536" y="3750131"/>
            <a:ext cx="8280920" cy="830997"/>
          </a:xfrm>
          <a:prstGeom prst="rect">
            <a:avLst/>
          </a:prstGeom>
        </p:spPr>
        <p:txBody>
          <a:bodyPr wrap="square">
            <a:spAutoFit/>
          </a:bodyPr>
          <a:lstStyle/>
          <a:p>
            <a:r>
              <a:rPr lang="it-IT" sz="1200" dirty="0" smtClean="0"/>
              <a:t>La fede cresce quando è vissuta e plasmata dall’amore. Perciò le nostre famiglie, le nostre case sono autentiche Chiese domestiche: sono il luogo adatto in cui la fede diventa vita e la vita cresce nella fede.</a:t>
            </a:r>
          </a:p>
          <a:p>
            <a:endParaRPr lang="it-IT" sz="1200" dirty="0" smtClean="0"/>
          </a:p>
          <a:p>
            <a:r>
              <a:rPr lang="it-IT" sz="1200" dirty="0" smtClean="0"/>
              <a:t>Papa Francesco, </a:t>
            </a:r>
            <a:r>
              <a:rPr lang="it-IT" sz="1200" b="1" dirty="0" smtClean="0"/>
              <a:t>VIII INCONTRO MONDIALE DELLE FAMIGLIE, settembre 2015</a:t>
            </a:r>
            <a:endParaRPr lang="it-IT" sz="1200" dirty="0"/>
          </a:p>
        </p:txBody>
      </p:sp>
      <p:sp>
        <p:nvSpPr>
          <p:cNvPr id="9" name="CasellaDiTesto 8"/>
          <p:cNvSpPr txBox="1"/>
          <p:nvPr/>
        </p:nvSpPr>
        <p:spPr>
          <a:xfrm>
            <a:off x="323528" y="2924944"/>
            <a:ext cx="8352928" cy="769441"/>
          </a:xfrm>
          <a:prstGeom prst="rect">
            <a:avLst/>
          </a:prstGeom>
          <a:noFill/>
        </p:spPr>
        <p:txBody>
          <a:bodyPr wrap="square" rtlCol="0">
            <a:spAutoFit/>
          </a:bodyPr>
          <a:lstStyle/>
          <a:p>
            <a:r>
              <a:rPr lang="it-IT" sz="4400" b="1" dirty="0" smtClean="0"/>
              <a:t>Mani che annunciano</a:t>
            </a:r>
            <a:endParaRPr lang="it-IT" sz="4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1487</Words>
  <Application>Microsoft Office PowerPoint</Application>
  <PresentationFormat>Presentazione su schermo (4:3)</PresentationFormat>
  <Paragraphs>101</Paragraphs>
  <Slides>12</Slides>
  <Notes>10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Matteo</dc:creator>
  <cp:lastModifiedBy>Utente</cp:lastModifiedBy>
  <cp:revision>29</cp:revision>
  <dcterms:created xsi:type="dcterms:W3CDTF">2015-11-20T16:05:48Z</dcterms:created>
  <dcterms:modified xsi:type="dcterms:W3CDTF">2016-02-12T22:37:18Z</dcterms:modified>
</cp:coreProperties>
</file>