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9" r:id="rId3"/>
    <p:sldId id="280" r:id="rId4"/>
    <p:sldId id="281" r:id="rId5"/>
    <p:sldId id="295" r:id="rId6"/>
    <p:sldId id="304" r:id="rId7"/>
    <p:sldId id="296" r:id="rId8"/>
    <p:sldId id="297" r:id="rId9"/>
    <p:sldId id="298" r:id="rId10"/>
    <p:sldId id="299" r:id="rId11"/>
    <p:sldId id="294" r:id="rId12"/>
    <p:sldId id="300" r:id="rId13"/>
    <p:sldId id="301" r:id="rId14"/>
    <p:sldId id="302" r:id="rId15"/>
    <p:sldId id="303" r:id="rId16"/>
    <p:sldId id="257" r:id="rId17"/>
    <p:sldId id="258" r:id="rId18"/>
    <p:sldId id="259" r:id="rId19"/>
    <p:sldId id="260" r:id="rId20"/>
    <p:sldId id="261" r:id="rId21"/>
    <p:sldId id="262" r:id="rId22"/>
    <p:sldId id="263" r:id="rId23"/>
    <p:sldId id="264" r:id="rId24"/>
    <p:sldId id="265" r:id="rId25"/>
    <p:sldId id="267" r:id="rId26"/>
    <p:sldId id="268" r:id="rId27"/>
    <p:sldId id="269" r:id="rId28"/>
    <p:sldId id="270" r:id="rId29"/>
    <p:sldId id="271" r:id="rId30"/>
    <p:sldId id="272" r:id="rId31"/>
    <p:sldId id="273" r:id="rId32"/>
    <p:sldId id="274" r:id="rId33"/>
    <p:sldId id="275" r:id="rId34"/>
    <p:sldId id="287" r:id="rId35"/>
    <p:sldId id="292" r:id="rId36"/>
    <p:sldId id="293" r:id="rId3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p:cViewPr varScale="1">
        <p:scale>
          <a:sx n="124" d="100"/>
          <a:sy n="124" d="100"/>
        </p:scale>
        <p:origin x="1824"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it-IT" smtClean="0"/>
              <a:t>Fare clic per modificare lo stile del titolo</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B6B1E03-3C61-414D-8912-6ACEFD957718}" type="datetimeFigureOut">
              <a:rPr lang="it-IT" smtClean="0"/>
              <a:t>08/05/17</a:t>
            </a:fld>
            <a:endParaRPr lang="it-IT"/>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it-IT"/>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58C4C7E-9F04-434D-84FA-705D39827FE5}" type="slidenum">
              <a:rPr lang="it-IT" smtClean="0"/>
              <a:t>‹n.›</a:t>
            </a:fld>
            <a:endParaRPr lang="it-IT"/>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0B6B1E03-3C61-414D-8912-6ACEFD957718}" type="datetimeFigureOut">
              <a:rPr lang="it-IT" smtClean="0"/>
              <a:t>08/05/17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0B6B1E03-3C61-414D-8912-6ACEFD957718}" type="datetimeFigureOut">
              <a:rPr lang="it-IT" smtClean="0"/>
              <a:t>08/05/17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0B6B1E03-3C61-414D-8912-6ACEFD957718}" type="datetimeFigureOut">
              <a:rPr lang="it-IT" smtClean="0"/>
              <a:t>08/05/17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0B6B1E03-3C61-414D-8912-6ACEFD957718}" type="datetimeFigureOut">
              <a:rPr lang="it-IT" smtClean="0"/>
              <a:t>08/05/17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5" name="Date Placeholder 4"/>
          <p:cNvSpPr>
            <a:spLocks noGrp="1"/>
          </p:cNvSpPr>
          <p:nvPr>
            <p:ph type="dt" sz="half" idx="10"/>
          </p:nvPr>
        </p:nvSpPr>
        <p:spPr/>
        <p:txBody>
          <a:bodyPr/>
          <a:lstStyle/>
          <a:p>
            <a:fld id="{0B6B1E03-3C61-414D-8912-6ACEFD957718}" type="datetimeFigureOut">
              <a:rPr lang="it-IT" smtClean="0"/>
              <a:t>08/05/17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58C4C7E-9F04-434D-84FA-705D39827FE5}" type="slidenum">
              <a:rPr lang="it-IT" smtClean="0"/>
              <a:t>‹n.›</a:t>
            </a:fld>
            <a:endParaRPr lang="it-IT"/>
          </a:p>
        </p:txBody>
      </p:sp>
      <p:sp>
        <p:nvSpPr>
          <p:cNvPr id="9" name="Content Placeholder 8"/>
          <p:cNvSpPr>
            <a:spLocks noGrp="1"/>
          </p:cNvSpPr>
          <p:nvPr>
            <p:ph sz="quarter" idx="13"/>
          </p:nvPr>
        </p:nvSpPr>
        <p:spPr>
          <a:xfrm>
            <a:off x="1042416" y="2313432"/>
            <a:ext cx="3419856" cy="349300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0B6B1E03-3C61-414D-8912-6ACEFD957718}" type="datetimeFigureOut">
              <a:rPr lang="it-IT" smtClean="0"/>
              <a:t>08/05/17</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0B6B1E03-3C61-414D-8912-6ACEFD957718}" type="datetimeFigureOut">
              <a:rPr lang="it-IT" smtClean="0"/>
              <a:t>08/05/17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6B1E03-3C61-414D-8912-6ACEFD957718}" type="datetimeFigureOut">
              <a:rPr lang="it-IT" smtClean="0"/>
              <a:t>08/05/17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B6B1E03-3C61-414D-8912-6ACEFD957718}" type="datetimeFigureOut">
              <a:rPr lang="it-IT" smtClean="0"/>
              <a:t>08/05/17</a:t>
            </a:fld>
            <a:endParaRPr lang="it-IT"/>
          </a:p>
        </p:txBody>
      </p:sp>
      <p:sp>
        <p:nvSpPr>
          <p:cNvPr id="7" name="Slide Number Placeholder 6"/>
          <p:cNvSpPr>
            <a:spLocks noGrp="1"/>
          </p:cNvSpPr>
          <p:nvPr>
            <p:ph type="sldNum" sz="quarter" idx="12"/>
          </p:nvPr>
        </p:nvSpPr>
        <p:spPr/>
        <p:txBody>
          <a:bodyPr/>
          <a:lstStyle/>
          <a:p>
            <a:fld id="{758C4C7E-9F04-434D-84FA-705D39827FE5}" type="slidenum">
              <a:rPr lang="it-IT" smtClean="0"/>
              <a:t>‹n.›</a:t>
            </a:fld>
            <a:endParaRPr lang="it-IT"/>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it-IT" smtClean="0"/>
              <a:t>Fare clic per modificare lo stile del titolo</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it-IT" smtClean="0"/>
              <a:t>Fare clic per modificare lo stile del titolo</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0B6B1E03-3C61-414D-8912-6ACEFD957718}" type="datetimeFigureOut">
              <a:rPr lang="it-IT" smtClean="0"/>
              <a:t>08/05/17</a:t>
            </a:fld>
            <a:endParaRPr lang="it-IT"/>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it-IT"/>
          </a:p>
        </p:txBody>
      </p:sp>
      <p:sp>
        <p:nvSpPr>
          <p:cNvPr id="7" name="Slide Number Placeholder 6"/>
          <p:cNvSpPr>
            <a:spLocks noGrp="1"/>
          </p:cNvSpPr>
          <p:nvPr>
            <p:ph type="sldNum" sz="quarter" idx="12"/>
          </p:nvPr>
        </p:nvSpPr>
        <p:spPr/>
        <p:txBody>
          <a:bodyPr/>
          <a:lstStyle/>
          <a:p>
            <a:fld id="{758C4C7E-9F04-434D-84FA-705D39827FE5}" type="slidenum">
              <a:rPr lang="it-IT" smtClean="0"/>
              <a:t>‹n.›</a:t>
            </a:fld>
            <a:endParaRPr lang="it-IT"/>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B6B1E03-3C61-414D-8912-6ACEFD957718}" type="datetimeFigureOut">
              <a:rPr lang="it-IT" smtClean="0"/>
              <a:t>08/05/17</a:t>
            </a:fld>
            <a:endParaRPr lang="it-IT"/>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it-IT"/>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58C4C7E-9F04-434D-84FA-705D39827FE5}"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 Id="rId3" Type="http://schemas.openxmlformats.org/officeDocument/2006/relationships/image" Target="../media/image1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 Id="rId3"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 Id="rId3" Type="http://schemas.openxmlformats.org/officeDocument/2006/relationships/image" Target="../media/image2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 Id="rId3" Type="http://schemas.openxmlformats.org/officeDocument/2006/relationships/image" Target="../media/image2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44008" y="2708920"/>
            <a:ext cx="3528392" cy="1800200"/>
          </a:xfrm>
        </p:spPr>
        <p:txBody>
          <a:bodyPr>
            <a:normAutofit/>
          </a:bodyPr>
          <a:lstStyle/>
          <a:p>
            <a:r>
              <a:rPr lang="it-IT" b="1" dirty="0" smtClean="0"/>
              <a:t>4 chiacchiere sul Battesimo..</a:t>
            </a:r>
            <a:r>
              <a:rPr lang="it-IT" b="1" dirty="0"/>
              <a:t/>
            </a:r>
            <a:br>
              <a:rPr lang="it-IT" b="1" dirty="0"/>
            </a:br>
            <a:endParaRPr lang="it-IT" sz="2200" b="1" dirty="0"/>
          </a:p>
        </p:txBody>
      </p:sp>
    </p:spTree>
    <p:extLst>
      <p:ext uri="{BB962C8B-B14F-4D97-AF65-F5344CB8AC3E}">
        <p14:creationId xmlns:p14="http://schemas.microsoft.com/office/powerpoint/2010/main" val="396257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692696"/>
            <a:ext cx="7992888" cy="5760640"/>
          </a:xfrm>
        </p:spPr>
        <p:txBody>
          <a:bodyPr>
            <a:normAutofit fontScale="77500" lnSpcReduction="20000"/>
          </a:bodyPr>
          <a:lstStyle/>
          <a:p>
            <a:pPr marL="68580" indent="0">
              <a:buNone/>
            </a:pPr>
            <a:r>
              <a:rPr lang="it-IT" dirty="0"/>
              <a:t>La volpe tacque e guardò a lungo il piccolo principe: “Per favore…addomesticami”, disse</a:t>
            </a:r>
            <a:r>
              <a:rPr lang="it-IT" dirty="0" smtClean="0"/>
              <a:t>.</a:t>
            </a:r>
          </a:p>
          <a:p>
            <a:pPr marL="68580" indent="0">
              <a:buNone/>
            </a:pPr>
            <a:endParaRPr lang="it-IT" dirty="0" smtClean="0"/>
          </a:p>
          <a:p>
            <a:pPr marL="68580" indent="0">
              <a:buNone/>
            </a:pPr>
            <a:r>
              <a:rPr lang="it-IT" dirty="0"/>
              <a:t>Il piccolo principe ritornò l’indomani.</a:t>
            </a:r>
          </a:p>
          <a:p>
            <a:pPr marL="68580" indent="0">
              <a:buNone/>
            </a:pPr>
            <a:endParaRPr lang="it-IT" dirty="0"/>
          </a:p>
          <a:p>
            <a:pPr marL="68580" indent="0">
              <a:buNone/>
            </a:pPr>
            <a:r>
              <a:rPr lang="it-IT" dirty="0"/>
              <a:t>“Sarebbe stato meglio ritornare alla stessa ora”, disse la volpe. “Se tu vieni, per esempio, tutti I pomeriggi alle quattro, incomincerò ad agitarmi e ad inquietarmi; scoprirò il prezzo della felicità! Ma se tu vieni non si sa quando, io non saprò mai a che ora prepararmi il cuore….</a:t>
            </a:r>
            <a:r>
              <a:rPr lang="it-IT" b="1" dirty="0"/>
              <a:t>Ci vogliono i riti</a:t>
            </a:r>
            <a:r>
              <a:rPr lang="it-IT" dirty="0"/>
              <a:t>”.</a:t>
            </a:r>
          </a:p>
          <a:p>
            <a:pPr marL="68580" indent="0">
              <a:buNone/>
            </a:pPr>
            <a:endParaRPr lang="it-IT" dirty="0"/>
          </a:p>
          <a:p>
            <a:pPr marL="68580" indent="0">
              <a:buNone/>
            </a:pPr>
            <a:r>
              <a:rPr lang="it-IT" dirty="0"/>
              <a:t>“Che cos’è un rito?” disse il piccolo principe.</a:t>
            </a:r>
          </a:p>
          <a:p>
            <a:pPr marL="68580" indent="0">
              <a:buNone/>
            </a:pPr>
            <a:endParaRPr lang="it-IT" dirty="0"/>
          </a:p>
          <a:p>
            <a:pPr marL="68580" indent="0">
              <a:buNone/>
            </a:pPr>
            <a:r>
              <a:rPr lang="it-IT" dirty="0"/>
              <a:t>“Anche questa è una cosa da tempo dimenticata”, disse la volpe. “</a:t>
            </a:r>
            <a:r>
              <a:rPr lang="it-IT" b="1" dirty="0"/>
              <a:t>E’ quello che fa un giorno diverso dagli altri giorni, un’ora dalle altre ore</a:t>
            </a:r>
            <a:r>
              <a:rPr lang="it-IT" dirty="0"/>
              <a:t>. C’è un rito, per esempio, presso i miei cacciatori. Il giovedì vedi ballano con le ragazze del villaggio. Allora il giovedì è un giorno meraviglioso! Se i cacciatori ballassero in un giorno qualsiasi i giorni si assomiglierebbero tutti”.</a:t>
            </a:r>
          </a:p>
          <a:p>
            <a:pPr marL="68580" indent="0">
              <a:buNone/>
            </a:pPr>
            <a:endParaRPr lang="it-IT" dirty="0"/>
          </a:p>
          <a:p>
            <a:pPr marL="68580" indent="0">
              <a:buNone/>
            </a:pPr>
            <a:r>
              <a:rPr lang="it-IT" dirty="0"/>
              <a:t>Così il piccolo principe addomesticò la volpe.</a:t>
            </a:r>
          </a:p>
        </p:txBody>
      </p:sp>
    </p:spTree>
    <p:extLst>
      <p:ext uri="{BB962C8B-B14F-4D97-AF65-F5344CB8AC3E}">
        <p14:creationId xmlns:p14="http://schemas.microsoft.com/office/powerpoint/2010/main" val="3306080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027664"/>
            <a:ext cx="7024744" cy="745152"/>
          </a:xfrm>
        </p:spPr>
        <p:txBody>
          <a:bodyPr/>
          <a:lstStyle/>
          <a:p>
            <a:pPr algn="ctr"/>
            <a:r>
              <a:rPr lang="it-IT" dirty="0">
                <a:solidFill>
                  <a:schemeClr val="tx1"/>
                </a:solidFill>
              </a:rPr>
              <a:t> </a:t>
            </a:r>
            <a:r>
              <a:rPr lang="it-IT" sz="3600" dirty="0">
                <a:solidFill>
                  <a:schemeClr val="tx1"/>
                </a:solidFill>
                <a:latin typeface="Adobe Garamond Pro" pitchFamily="18" charset="0"/>
              </a:rPr>
              <a:t>Che cos’è un RITO?</a:t>
            </a:r>
          </a:p>
        </p:txBody>
      </p:sp>
      <p:sp>
        <p:nvSpPr>
          <p:cNvPr id="3" name="Segnaposto contenuto 2"/>
          <p:cNvSpPr>
            <a:spLocks noGrp="1"/>
          </p:cNvSpPr>
          <p:nvPr>
            <p:ph sz="quarter" idx="13"/>
          </p:nvPr>
        </p:nvSpPr>
        <p:spPr/>
        <p:txBody>
          <a:bodyPr>
            <a:normAutofit/>
          </a:bodyPr>
          <a:lstStyle/>
          <a:p>
            <a:pPr marL="68580" indent="0">
              <a:buNone/>
            </a:pPr>
            <a:r>
              <a:rPr lang="it-IT" sz="3200" dirty="0" smtClean="0">
                <a:latin typeface="Adobe Garamond Pro" pitchFamily="18" charset="0"/>
              </a:rPr>
              <a:t>sono gesti e parole che creano un legame</a:t>
            </a:r>
            <a:endParaRPr lang="it-IT" sz="3200" dirty="0">
              <a:latin typeface="Adobe Garamond Pro" pitchFamily="18" charset="0"/>
            </a:endParaRPr>
          </a:p>
        </p:txBody>
      </p:sp>
      <p:sp>
        <p:nvSpPr>
          <p:cNvPr id="4" name="Segnaposto contenuto 3"/>
          <p:cNvSpPr>
            <a:spLocks noGrp="1"/>
          </p:cNvSpPr>
          <p:nvPr>
            <p:ph sz="quarter" idx="14"/>
          </p:nvPr>
        </p:nvSpPr>
        <p:spPr/>
        <p:txBody>
          <a:bodyPr>
            <a:normAutofit/>
          </a:bodyPr>
          <a:lstStyle/>
          <a:p>
            <a:pPr marL="68580" indent="0">
              <a:buNone/>
            </a:pPr>
            <a:r>
              <a:rPr lang="it-IT" sz="3200" dirty="0">
                <a:latin typeface="Adobe Garamond Pro" pitchFamily="18" charset="0"/>
              </a:rPr>
              <a:t>s</a:t>
            </a:r>
            <a:r>
              <a:rPr lang="it-IT" sz="3200" dirty="0" smtClean="0">
                <a:latin typeface="Adobe Garamond Pro" pitchFamily="18" charset="0"/>
              </a:rPr>
              <a:t>ono gesti e parole che fanno di ogni giorno un giorno diverso</a:t>
            </a:r>
            <a:endParaRPr lang="it-IT" sz="3200" dirty="0">
              <a:latin typeface="Adobe Garamond Pro" pitchFamily="18" charset="0"/>
            </a:endParaRPr>
          </a:p>
        </p:txBody>
      </p:sp>
    </p:spTree>
    <p:extLst>
      <p:ext uri="{BB962C8B-B14F-4D97-AF65-F5344CB8AC3E}">
        <p14:creationId xmlns:p14="http://schemas.microsoft.com/office/powerpoint/2010/main" val="237008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027664"/>
            <a:ext cx="7024744" cy="745152"/>
          </a:xfrm>
        </p:spPr>
        <p:txBody>
          <a:bodyPr/>
          <a:lstStyle/>
          <a:p>
            <a:pPr algn="ctr"/>
            <a:r>
              <a:rPr lang="it-IT" sz="3600" dirty="0">
                <a:solidFill>
                  <a:prstClr val="black"/>
                </a:solidFill>
                <a:latin typeface="Adobe Garamond Pro" pitchFamily="18" charset="0"/>
              </a:rPr>
              <a:t>Che cos’è un RITO?</a:t>
            </a:r>
            <a:endParaRPr lang="it-IT" dirty="0"/>
          </a:p>
        </p:txBody>
      </p:sp>
      <p:sp>
        <p:nvSpPr>
          <p:cNvPr id="3" name="Segnaposto contenuto 2"/>
          <p:cNvSpPr>
            <a:spLocks noGrp="1"/>
          </p:cNvSpPr>
          <p:nvPr>
            <p:ph sz="quarter" idx="13"/>
          </p:nvPr>
        </p:nvSpPr>
        <p:spPr>
          <a:xfrm>
            <a:off x="611560" y="2313432"/>
            <a:ext cx="3850712" cy="1547616"/>
          </a:xfrm>
        </p:spPr>
        <p:txBody>
          <a:bodyPr>
            <a:normAutofit fontScale="92500" lnSpcReduction="10000"/>
          </a:bodyPr>
          <a:lstStyle/>
          <a:p>
            <a:pPr marL="68580" indent="0">
              <a:lnSpc>
                <a:spcPct val="110000"/>
              </a:lnSpc>
              <a:buNone/>
            </a:pPr>
            <a:r>
              <a:rPr lang="it-IT" sz="3200" dirty="0" smtClean="0"/>
              <a:t>Quali ritualità nel tuo essere mamma?</a:t>
            </a:r>
            <a:endParaRPr lang="it-IT" sz="3200" dirty="0"/>
          </a:p>
        </p:txBody>
      </p:sp>
      <p:sp>
        <p:nvSpPr>
          <p:cNvPr id="4" name="Segnaposto contenuto 3"/>
          <p:cNvSpPr>
            <a:spLocks noGrp="1"/>
          </p:cNvSpPr>
          <p:nvPr>
            <p:ph sz="quarter" idx="14"/>
          </p:nvPr>
        </p:nvSpPr>
        <p:spPr>
          <a:xfrm>
            <a:off x="4645152" y="2313431"/>
            <a:ext cx="3887288" cy="1331593"/>
          </a:xfrm>
        </p:spPr>
        <p:txBody>
          <a:bodyPr>
            <a:normAutofit/>
          </a:bodyPr>
          <a:lstStyle/>
          <a:p>
            <a:pPr marL="68580" indent="0">
              <a:buNone/>
            </a:pPr>
            <a:r>
              <a:rPr lang="it-IT" sz="3200" dirty="0" smtClean="0"/>
              <a:t>Quali ritualità nel tuo essere papà?</a:t>
            </a:r>
            <a:endParaRPr lang="it-IT" sz="3200" dirty="0"/>
          </a:p>
        </p:txBody>
      </p:sp>
      <p:sp>
        <p:nvSpPr>
          <p:cNvPr id="5" name="CasellaDiTesto 4"/>
          <p:cNvSpPr txBox="1"/>
          <p:nvPr/>
        </p:nvSpPr>
        <p:spPr>
          <a:xfrm>
            <a:off x="899592" y="4077072"/>
            <a:ext cx="7200800" cy="1569660"/>
          </a:xfrm>
          <a:prstGeom prst="rect">
            <a:avLst/>
          </a:prstGeom>
          <a:noFill/>
        </p:spPr>
        <p:txBody>
          <a:bodyPr wrap="square" rtlCol="0">
            <a:spAutoFit/>
          </a:bodyPr>
          <a:lstStyle/>
          <a:p>
            <a:pPr algn="ctr"/>
            <a:r>
              <a:rPr lang="it-IT" sz="2400" i="1" dirty="0" smtClean="0"/>
              <a:t>Sveglia, igiene personale, colazione, </a:t>
            </a:r>
          </a:p>
          <a:p>
            <a:pPr algn="ctr"/>
            <a:r>
              <a:rPr lang="it-IT" sz="2400" i="1" dirty="0" smtClean="0"/>
              <a:t>controllo dello zainetto, viaggio verso la scuola, rientro a casa, pranzo, aiuto nei compiti, tempo del gioco ...</a:t>
            </a:r>
            <a:endParaRPr lang="it-IT" sz="2400" i="1" dirty="0"/>
          </a:p>
        </p:txBody>
      </p:sp>
    </p:spTree>
    <p:extLst>
      <p:ext uri="{BB962C8B-B14F-4D97-AF65-F5344CB8AC3E}">
        <p14:creationId xmlns:p14="http://schemas.microsoft.com/office/powerpoint/2010/main" val="105372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1052736"/>
            <a:ext cx="7024744" cy="1584176"/>
          </a:xfrm>
        </p:spPr>
        <p:txBody>
          <a:bodyPr>
            <a:normAutofit fontScale="90000"/>
          </a:bodyPr>
          <a:lstStyle/>
          <a:p>
            <a:pPr algn="ctr"/>
            <a:r>
              <a:rPr lang="it-IT" sz="2800" i="1" dirty="0">
                <a:solidFill>
                  <a:schemeClr val="tx1"/>
                </a:solidFill>
              </a:rPr>
              <a:t>Sveglia, igiene personale, colazione, </a:t>
            </a:r>
            <a:br>
              <a:rPr lang="it-IT" sz="2800" i="1" dirty="0">
                <a:solidFill>
                  <a:schemeClr val="tx1"/>
                </a:solidFill>
              </a:rPr>
            </a:br>
            <a:r>
              <a:rPr lang="it-IT" sz="2800" i="1" dirty="0">
                <a:solidFill>
                  <a:schemeClr val="tx1"/>
                </a:solidFill>
              </a:rPr>
              <a:t>controllo dello zainetto, viaggio verso la scuola, rientro a casa, pranzo, aiuto nei compiti, tempo del gioco ...</a:t>
            </a:r>
          </a:p>
        </p:txBody>
      </p:sp>
      <p:sp>
        <p:nvSpPr>
          <p:cNvPr id="3" name="Segnaposto contenuto 2"/>
          <p:cNvSpPr>
            <a:spLocks noGrp="1"/>
          </p:cNvSpPr>
          <p:nvPr>
            <p:ph sz="quarter" idx="13"/>
          </p:nvPr>
        </p:nvSpPr>
        <p:spPr>
          <a:xfrm>
            <a:off x="1043608" y="2852936"/>
            <a:ext cx="3419856" cy="3493008"/>
          </a:xfrm>
        </p:spPr>
        <p:txBody>
          <a:bodyPr>
            <a:normAutofit/>
          </a:bodyPr>
          <a:lstStyle/>
          <a:p>
            <a:pPr marL="68580" indent="0">
              <a:buNone/>
            </a:pPr>
            <a:r>
              <a:rPr lang="it-IT" sz="3200" dirty="0"/>
              <a:t>g</a:t>
            </a:r>
            <a:r>
              <a:rPr lang="it-IT" sz="3200" dirty="0" smtClean="0"/>
              <a:t>esti e parole che creano un legame con tuo figlio </a:t>
            </a:r>
          </a:p>
          <a:p>
            <a:pPr marL="68580" indent="0">
              <a:buNone/>
            </a:pPr>
            <a:r>
              <a:rPr lang="it-IT" sz="2000" dirty="0" smtClean="0"/>
              <a:t>(NOTA: senza questi riti, potrebbe vivere tuo figlio/a?)</a:t>
            </a:r>
            <a:endParaRPr lang="it-IT" sz="2000" dirty="0"/>
          </a:p>
        </p:txBody>
      </p:sp>
      <p:sp>
        <p:nvSpPr>
          <p:cNvPr id="4" name="Segnaposto contenuto 3"/>
          <p:cNvSpPr>
            <a:spLocks noGrp="1"/>
          </p:cNvSpPr>
          <p:nvPr>
            <p:ph sz="quarter" idx="14"/>
          </p:nvPr>
        </p:nvSpPr>
        <p:spPr>
          <a:xfrm>
            <a:off x="4644008" y="2852936"/>
            <a:ext cx="3419856" cy="3493008"/>
          </a:xfrm>
        </p:spPr>
        <p:txBody>
          <a:bodyPr>
            <a:normAutofit lnSpcReduction="10000"/>
          </a:bodyPr>
          <a:lstStyle/>
          <a:p>
            <a:pPr marL="68580" indent="0">
              <a:buNone/>
            </a:pPr>
            <a:r>
              <a:rPr lang="it-IT" sz="3200" dirty="0"/>
              <a:t>g</a:t>
            </a:r>
            <a:r>
              <a:rPr lang="it-IT" sz="3200" dirty="0" smtClean="0"/>
              <a:t>esti e parole che fanno di ogni giorno un giorno diverso</a:t>
            </a:r>
          </a:p>
          <a:p>
            <a:pPr marL="68580" indent="0">
              <a:buNone/>
            </a:pPr>
            <a:r>
              <a:rPr lang="it-IT" sz="2000" dirty="0" smtClean="0"/>
              <a:t>(NOTA: ogni rito è un dono gratuito che si riceve, che non ha secondi fini, se non quello di darti vita)</a:t>
            </a:r>
            <a:endParaRPr lang="it-IT" sz="2000" dirty="0"/>
          </a:p>
        </p:txBody>
      </p:sp>
    </p:spTree>
    <p:extLst>
      <p:ext uri="{BB962C8B-B14F-4D97-AF65-F5344CB8AC3E}">
        <p14:creationId xmlns:p14="http://schemas.microsoft.com/office/powerpoint/2010/main" val="341358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smtClean="0">
                <a:solidFill>
                  <a:schemeClr val="tx1"/>
                </a:solidFill>
                <a:latin typeface="Adobe Garamond Pro" pitchFamily="18" charset="0"/>
              </a:rPr>
              <a:t>Allo stesso modo il rito del Battesimo:</a:t>
            </a:r>
            <a:endParaRPr lang="it-IT" dirty="0">
              <a:solidFill>
                <a:schemeClr val="tx1"/>
              </a:solidFill>
              <a:latin typeface="Adobe Garamond Pro" pitchFamily="18" charset="0"/>
            </a:endParaRPr>
          </a:p>
        </p:txBody>
      </p:sp>
      <p:sp>
        <p:nvSpPr>
          <p:cNvPr id="3" name="Segnaposto contenuto 2"/>
          <p:cNvSpPr>
            <a:spLocks noGrp="1"/>
          </p:cNvSpPr>
          <p:nvPr>
            <p:ph sz="quarter" idx="13"/>
          </p:nvPr>
        </p:nvSpPr>
        <p:spPr/>
        <p:txBody>
          <a:bodyPr/>
          <a:lstStyle/>
          <a:p>
            <a:pPr marL="68580" indent="0">
              <a:buNone/>
            </a:pPr>
            <a:r>
              <a:rPr lang="it-IT" dirty="0"/>
              <a:t>s</a:t>
            </a:r>
            <a:r>
              <a:rPr lang="it-IT" dirty="0" smtClean="0"/>
              <a:t>ono gesti e parole che «danno vita» in Cristo a tuo figlio/a e lo accolgono nella comunità dei cristiani (la parrocchia, «casa fra le case») </a:t>
            </a:r>
            <a:endParaRPr lang="it-IT" dirty="0"/>
          </a:p>
        </p:txBody>
      </p:sp>
      <p:sp>
        <p:nvSpPr>
          <p:cNvPr id="4" name="Segnaposto contenuto 3"/>
          <p:cNvSpPr>
            <a:spLocks noGrp="1"/>
          </p:cNvSpPr>
          <p:nvPr>
            <p:ph sz="quarter" idx="14"/>
          </p:nvPr>
        </p:nvSpPr>
        <p:spPr>
          <a:xfrm>
            <a:off x="4645152" y="2313431"/>
            <a:ext cx="3743272" cy="3493008"/>
          </a:xfrm>
        </p:spPr>
        <p:txBody>
          <a:bodyPr/>
          <a:lstStyle/>
          <a:p>
            <a:pPr marL="68580" indent="0">
              <a:buNone/>
            </a:pPr>
            <a:r>
              <a:rPr lang="it-IT" dirty="0"/>
              <a:t>s</a:t>
            </a:r>
            <a:r>
              <a:rPr lang="it-IT" dirty="0" smtClean="0"/>
              <a:t>ono gesti e parole che accompagneranno tuo figlio/a  nella sua storia della sua vita</a:t>
            </a:r>
            <a:endParaRPr lang="it-IT" dirty="0"/>
          </a:p>
        </p:txBody>
      </p:sp>
    </p:spTree>
    <p:extLst>
      <p:ext uri="{BB962C8B-B14F-4D97-AF65-F5344CB8AC3E}">
        <p14:creationId xmlns:p14="http://schemas.microsoft.com/office/powerpoint/2010/main" val="2820944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412776"/>
            <a:ext cx="7024744" cy="757888"/>
          </a:xfrm>
        </p:spPr>
        <p:txBody>
          <a:bodyPr/>
          <a:lstStyle/>
          <a:p>
            <a:pPr algn="ctr"/>
            <a:r>
              <a:rPr lang="it-IT" sz="3600" dirty="0">
                <a:solidFill>
                  <a:prstClr val="black"/>
                </a:solidFill>
                <a:latin typeface="Adobe Garamond Pro" pitchFamily="18" charset="0"/>
              </a:rPr>
              <a:t>il rito del </a:t>
            </a:r>
            <a:r>
              <a:rPr lang="it-IT" sz="3600" dirty="0" smtClean="0">
                <a:solidFill>
                  <a:prstClr val="black"/>
                </a:solidFill>
                <a:latin typeface="Adobe Garamond Pro" pitchFamily="18" charset="0"/>
              </a:rPr>
              <a:t>Battesimo</a:t>
            </a:r>
            <a:endParaRPr lang="it-IT" dirty="0"/>
          </a:p>
        </p:txBody>
      </p:sp>
      <p:sp>
        <p:nvSpPr>
          <p:cNvPr id="3" name="Segnaposto contenuto 2"/>
          <p:cNvSpPr>
            <a:spLocks noGrp="1"/>
          </p:cNvSpPr>
          <p:nvPr>
            <p:ph sz="quarter" idx="13"/>
          </p:nvPr>
        </p:nvSpPr>
        <p:spPr>
          <a:xfrm>
            <a:off x="1042416" y="2852936"/>
            <a:ext cx="6985968" cy="2953504"/>
          </a:xfrm>
        </p:spPr>
        <p:txBody>
          <a:bodyPr/>
          <a:lstStyle/>
          <a:p>
            <a:pPr marL="68580" indent="0" algn="ctr">
              <a:lnSpc>
                <a:spcPct val="150000"/>
              </a:lnSpc>
              <a:buNone/>
            </a:pPr>
            <a:r>
              <a:rPr lang="it-IT" dirty="0" smtClean="0"/>
              <a:t>Riprendiamo in mano le immagini </a:t>
            </a:r>
          </a:p>
          <a:p>
            <a:pPr marL="68580" indent="0" algn="ctr">
              <a:lnSpc>
                <a:spcPct val="150000"/>
              </a:lnSpc>
              <a:buNone/>
            </a:pPr>
            <a:r>
              <a:rPr lang="it-IT" dirty="0" smtClean="0"/>
              <a:t>che avete scelto, e le commentiamo</a:t>
            </a:r>
            <a:endParaRPr lang="it-IT" dirty="0"/>
          </a:p>
        </p:txBody>
      </p:sp>
    </p:spTree>
    <p:extLst>
      <p:ext uri="{BB962C8B-B14F-4D97-AF65-F5344CB8AC3E}">
        <p14:creationId xmlns:p14="http://schemas.microsoft.com/office/powerpoint/2010/main" val="3240037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1027664"/>
            <a:ext cx="7776864" cy="2113304"/>
          </a:xfrm>
        </p:spPr>
        <p:txBody>
          <a:bodyPr>
            <a:normAutofit fontScale="90000"/>
          </a:bodyPr>
          <a:lstStyle/>
          <a:p>
            <a:pPr algn="ctr"/>
            <a:r>
              <a:rPr lang="it-IT" dirty="0" smtClean="0"/>
              <a:t>Si inizia alla porta della Chiesa, dove si è accolti dal sacerdote </a:t>
            </a:r>
            <a:br>
              <a:rPr lang="it-IT" dirty="0" smtClean="0"/>
            </a:br>
            <a:r>
              <a:rPr lang="it-IT" sz="2200" dirty="0" smtClean="0"/>
              <a:t>(ci si saluta, e ci si scopre assieme ad una comunità cristiana fatta di familiari, amici, persone conosciute </a:t>
            </a:r>
            <a:br>
              <a:rPr lang="it-IT" sz="2200" dirty="0" smtClean="0"/>
            </a:br>
            <a:r>
              <a:rPr lang="it-IT" sz="2200" dirty="0" smtClean="0"/>
              <a:t>e non conosciute)</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3356992"/>
            <a:ext cx="6984776" cy="2564988"/>
          </a:xfrm>
        </p:spPr>
      </p:pic>
    </p:spTree>
    <p:extLst>
      <p:ext uri="{BB962C8B-B14F-4D97-AF65-F5344CB8AC3E}">
        <p14:creationId xmlns:p14="http://schemas.microsoft.com/office/powerpoint/2010/main" val="2027013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027664"/>
            <a:ext cx="8064896" cy="1969288"/>
          </a:xfrm>
        </p:spPr>
        <p:txBody>
          <a:bodyPr>
            <a:normAutofit fontScale="90000"/>
          </a:bodyPr>
          <a:lstStyle/>
          <a:p>
            <a:pPr algn="ctr"/>
            <a:r>
              <a:rPr lang="it-IT" dirty="0" smtClean="0"/>
              <a:t>Viene chiesto </a:t>
            </a:r>
            <a:br>
              <a:rPr lang="it-IT" dirty="0" smtClean="0"/>
            </a:br>
            <a:r>
              <a:rPr lang="it-IT" dirty="0" smtClean="0"/>
              <a:t>il nome del bimbo/a </a:t>
            </a:r>
            <a:br>
              <a:rPr lang="it-IT" dirty="0" smtClean="0"/>
            </a:br>
            <a:r>
              <a:rPr lang="it-IT" sz="2000" dirty="0" smtClean="0"/>
              <a:t>(per ricordarci che io esisto sempre grazie ad altri che mi fanno essere, che si prendono cura di me, che lavorano per me…; la felicità e il senso non stanno nella auto-</a:t>
            </a:r>
            <a:r>
              <a:rPr lang="it-IT" sz="2000" dirty="0" err="1" smtClean="0"/>
              <a:t>nomia</a:t>
            </a:r>
            <a:r>
              <a:rPr lang="it-IT" sz="2000" dirty="0" smtClean="0"/>
              <a:t>, nell’io slegato da tutto e tutti, ma nel legame/dipendenza ogni volta, con altri)</a:t>
            </a:r>
            <a:endParaRPr lang="it-IT"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3068960"/>
            <a:ext cx="6840760" cy="3086100"/>
          </a:xfrm>
        </p:spPr>
      </p:pic>
    </p:spTree>
    <p:extLst>
      <p:ext uri="{BB962C8B-B14F-4D97-AF65-F5344CB8AC3E}">
        <p14:creationId xmlns:p14="http://schemas.microsoft.com/office/powerpoint/2010/main" val="1566097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027664"/>
            <a:ext cx="7024744" cy="2689368"/>
          </a:xfrm>
        </p:spPr>
        <p:txBody>
          <a:bodyPr>
            <a:normAutofit fontScale="90000"/>
          </a:bodyPr>
          <a:lstStyle/>
          <a:p>
            <a:pPr algn="ctr"/>
            <a:r>
              <a:rPr lang="it-IT" dirty="0" smtClean="0"/>
              <a:t>I genitori, padrino e madrina assieme ai familiari, tracciano col pollice il segno di croce in fronte al pupo/a </a:t>
            </a:r>
            <a:br>
              <a:rPr lang="it-IT" dirty="0" smtClean="0"/>
            </a:br>
            <a:r>
              <a:rPr lang="it-IT" sz="2000" dirty="0" smtClean="0"/>
              <a:t>(per la 1 volta! Questo segno accompagnerà la loro vita sempre </a:t>
            </a:r>
            <a:r>
              <a:rPr lang="it-IT" sz="2000" dirty="0"/>
              <a:t>-</a:t>
            </a:r>
            <a:r>
              <a:rPr lang="it-IT" sz="2000" dirty="0" smtClean="0"/>
              <a:t> es. preghiera, Messa, … - fino all’ultimo loro giorno; la nostra vita «sta dentro» il segno della croce)</a:t>
            </a:r>
            <a:endParaRPr lang="it-IT"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3789040"/>
            <a:ext cx="7506003" cy="2664991"/>
          </a:xfrm>
        </p:spPr>
      </p:pic>
    </p:spTree>
    <p:extLst>
      <p:ext uri="{BB962C8B-B14F-4D97-AF65-F5344CB8AC3E}">
        <p14:creationId xmlns:p14="http://schemas.microsoft.com/office/powerpoint/2010/main" val="2828345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027664"/>
            <a:ext cx="7024744" cy="1825272"/>
          </a:xfrm>
        </p:spPr>
        <p:txBody>
          <a:bodyPr>
            <a:normAutofit fontScale="90000"/>
          </a:bodyPr>
          <a:lstStyle/>
          <a:p>
            <a:pPr algn="ctr"/>
            <a:r>
              <a:rPr lang="it-IT" dirty="0" smtClean="0"/>
              <a:t>Si entra in Chiesa, si va al proprio posto e si ascolta un brano del Vangelo</a:t>
            </a:r>
            <a:br>
              <a:rPr lang="it-IT" dirty="0" smtClean="0"/>
            </a:br>
            <a:r>
              <a:rPr lang="it-IT" sz="2000" dirty="0" smtClean="0"/>
              <a:t>(cioè: c’è oggi, adesso, una buona notizia per me, per mia moglie/marito, mio figlio/a…e la voglio ascoltare!)</a:t>
            </a:r>
            <a:endParaRPr lang="it-IT"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3140968"/>
            <a:ext cx="6192688" cy="3096344"/>
          </a:xfrm>
        </p:spPr>
      </p:pic>
    </p:spTree>
    <p:extLst>
      <p:ext uri="{BB962C8B-B14F-4D97-AF65-F5344CB8AC3E}">
        <p14:creationId xmlns:p14="http://schemas.microsoft.com/office/powerpoint/2010/main" val="3843864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692696"/>
            <a:ext cx="7024744" cy="745152"/>
          </a:xfrm>
        </p:spPr>
        <p:txBody>
          <a:bodyPr/>
          <a:lstStyle/>
          <a:p>
            <a:pPr algn="ctr"/>
            <a:r>
              <a:rPr lang="it-IT" dirty="0" smtClean="0">
                <a:latin typeface="Algerian" panose="04020705040A02060702" pitchFamily="82" charset="0"/>
              </a:rPr>
              <a:t>DOMANDA</a:t>
            </a:r>
            <a:endParaRPr lang="it-IT" dirty="0">
              <a:latin typeface="Algerian" panose="04020705040A02060702" pitchFamily="82" charset="0"/>
            </a:endParaRPr>
          </a:p>
        </p:txBody>
      </p:sp>
      <p:sp>
        <p:nvSpPr>
          <p:cNvPr id="3" name="Segnaposto contenuto 2"/>
          <p:cNvSpPr>
            <a:spLocks noGrp="1"/>
          </p:cNvSpPr>
          <p:nvPr>
            <p:ph idx="1"/>
          </p:nvPr>
        </p:nvSpPr>
        <p:spPr>
          <a:xfrm>
            <a:off x="539552" y="1340768"/>
            <a:ext cx="8064896" cy="5112568"/>
          </a:xfrm>
        </p:spPr>
        <p:txBody>
          <a:bodyPr>
            <a:normAutofit/>
          </a:bodyPr>
          <a:lstStyle/>
          <a:p>
            <a:pPr marL="68580" indent="0" algn="ctr">
              <a:lnSpc>
                <a:spcPct val="200000"/>
              </a:lnSpc>
              <a:buNone/>
            </a:pPr>
            <a:r>
              <a:rPr lang="it-IT" b="1" dirty="0" smtClean="0"/>
              <a:t>PERCHE’ ABBIAMO BATTEZZATO I NOSTRI FIGLI?</a:t>
            </a:r>
            <a:endParaRPr lang="it-IT" b="1" dirty="0"/>
          </a:p>
          <a:p>
            <a:pPr marL="68580" indent="0">
              <a:buNone/>
            </a:pPr>
            <a:r>
              <a:rPr lang="it-IT" dirty="0" smtClean="0"/>
              <a:t>E’ perché lo fanno tutti</a:t>
            </a:r>
          </a:p>
          <a:p>
            <a:pPr marL="68580" indent="0">
              <a:buNone/>
            </a:pPr>
            <a:r>
              <a:rPr lang="it-IT" dirty="0"/>
              <a:t>	</a:t>
            </a:r>
            <a:r>
              <a:rPr lang="it-IT" dirty="0" smtClean="0"/>
              <a:t>E’ una abitudine della mia famiglia</a:t>
            </a:r>
          </a:p>
          <a:p>
            <a:pPr marL="68580" indent="0">
              <a:buNone/>
            </a:pPr>
            <a:r>
              <a:rPr lang="it-IT" dirty="0" smtClean="0"/>
              <a:t>Voglio affidarli a Dio e alla Chiesa </a:t>
            </a:r>
          </a:p>
          <a:p>
            <a:pPr marL="68580" indent="0">
              <a:buNone/>
            </a:pPr>
            <a:r>
              <a:rPr lang="it-IT" dirty="0" smtClean="0"/>
              <a:t>	Se non lo facessi avrei paura</a:t>
            </a:r>
            <a:endParaRPr lang="it-IT" dirty="0"/>
          </a:p>
          <a:p>
            <a:pPr marL="68580" indent="0">
              <a:buNone/>
            </a:pPr>
            <a:r>
              <a:rPr lang="it-IT" dirty="0" smtClean="0"/>
              <a:t>Ci </a:t>
            </a:r>
            <a:r>
              <a:rPr lang="it-IT" dirty="0"/>
              <a:t>sentiremmo «diversi» dalle altre </a:t>
            </a:r>
            <a:r>
              <a:rPr lang="it-IT" dirty="0" smtClean="0"/>
              <a:t>famiglie</a:t>
            </a:r>
          </a:p>
          <a:p>
            <a:pPr marL="68580" indent="0">
              <a:buNone/>
            </a:pPr>
            <a:endParaRPr lang="it-IT" dirty="0" smtClean="0"/>
          </a:p>
          <a:p>
            <a:pPr marL="68580" indent="0">
              <a:buNone/>
            </a:pPr>
            <a:endParaRPr lang="it-IT" dirty="0"/>
          </a:p>
          <a:p>
            <a:pPr marL="68580" indent="0">
              <a:buNone/>
            </a:pPr>
            <a:r>
              <a:rPr lang="it-IT" sz="3200" i="1" dirty="0" smtClean="0">
                <a:latin typeface="Adobe Caslon Pro Bold" pitchFamily="18" charset="0"/>
              </a:rPr>
              <a:t>Prova a immaginare la tua risposta …………………</a:t>
            </a:r>
            <a:endParaRPr lang="it-IT" sz="3200" i="1" dirty="0">
              <a:latin typeface="Adobe Caslon Pro Bold" pitchFamily="18" charset="0"/>
            </a:endParaRPr>
          </a:p>
          <a:p>
            <a:pPr marL="68580" indent="0">
              <a:buNone/>
            </a:pPr>
            <a:endParaRPr lang="it-IT" dirty="0"/>
          </a:p>
          <a:p>
            <a:pPr marL="68580" indent="0">
              <a:buNone/>
            </a:pPr>
            <a:endParaRPr lang="it-IT" dirty="0" smtClean="0"/>
          </a:p>
        </p:txBody>
      </p:sp>
    </p:spTree>
    <p:extLst>
      <p:ext uri="{BB962C8B-B14F-4D97-AF65-F5344CB8AC3E}">
        <p14:creationId xmlns:p14="http://schemas.microsoft.com/office/powerpoint/2010/main" val="1276293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027664"/>
            <a:ext cx="8064896" cy="2257320"/>
          </a:xfrm>
        </p:spPr>
        <p:txBody>
          <a:bodyPr>
            <a:normAutofit fontScale="90000"/>
          </a:bodyPr>
          <a:lstStyle/>
          <a:p>
            <a:pPr algn="ctr"/>
            <a:r>
              <a:rPr lang="it-IT" dirty="0" smtClean="0"/>
              <a:t>Ascoltando, si attiva la memoria </a:t>
            </a:r>
            <a:r>
              <a:rPr lang="it-IT" sz="2200" dirty="0" smtClean="0"/>
              <a:t>(come un flash, un’immagine persa nella mente che ci ricorda ciò che spesso dimentichiamo: «qualcuno» ama me e contemporaneamente mio/a figlio/a prima e più di me! </a:t>
            </a:r>
            <a:br>
              <a:rPr lang="it-IT" sz="2200" dirty="0" smtClean="0"/>
            </a:br>
            <a:r>
              <a:rPr lang="it-IT" sz="2200" dirty="0" smtClean="0"/>
              <a:t>Ho generato mio figlio, ma non l’ho «fatto» io!</a:t>
            </a:r>
            <a:br>
              <a:rPr lang="it-IT" sz="2200" dirty="0" smtClean="0"/>
            </a:br>
            <a:r>
              <a:rPr lang="it-IT" sz="2200" dirty="0"/>
              <a:t>C</a:t>
            </a:r>
            <a:r>
              <a:rPr lang="it-IT" sz="2200" dirty="0" smtClean="0"/>
              <a:t>ioè: siamo preceduti, sempre, es. da fidanzati: io pensavo di amare per primo mia moglie, in realtà «ero amato» e viceversa)</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1800" y="3356992"/>
            <a:ext cx="4101769" cy="3076327"/>
          </a:xfrm>
        </p:spPr>
      </p:pic>
    </p:spTree>
    <p:extLst>
      <p:ext uri="{BB962C8B-B14F-4D97-AF65-F5344CB8AC3E}">
        <p14:creationId xmlns:p14="http://schemas.microsoft.com/office/powerpoint/2010/main" val="69138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340768"/>
            <a:ext cx="8208912" cy="2016224"/>
          </a:xfrm>
        </p:spPr>
        <p:txBody>
          <a:bodyPr>
            <a:normAutofit fontScale="90000"/>
          </a:bodyPr>
          <a:lstStyle/>
          <a:p>
            <a:pPr algn="ctr"/>
            <a:r>
              <a:rPr lang="it-IT" dirty="0" smtClean="0"/>
              <a:t>E se scopro di essere amato, </a:t>
            </a:r>
            <a:br>
              <a:rPr lang="it-IT" dirty="0" smtClean="0"/>
            </a:br>
            <a:r>
              <a:rPr lang="it-IT" dirty="0" smtClean="0"/>
              <a:t>posso entrare in una relazione… </a:t>
            </a:r>
            <a:br>
              <a:rPr lang="it-IT" dirty="0" smtClean="0"/>
            </a:br>
            <a:r>
              <a:rPr lang="it-IT" sz="2200" dirty="0" smtClean="0"/>
              <a:t>(ecco il senso del battesimo per i nostri figli – l’inizio della loro relazione con Gesù e la Chiesa – ma anche il senso del nostro essere genitori: un dono ricevuto di cui fare memoria,</a:t>
            </a:r>
            <a:br>
              <a:rPr lang="it-IT" sz="2200" dirty="0" smtClean="0"/>
            </a:br>
            <a:r>
              <a:rPr lang="it-IT" sz="2200" dirty="0" smtClean="0"/>
              <a:t>dove imparo a chiedere</a:t>
            </a:r>
            <a:r>
              <a:rPr lang="it-IT" sz="2200" b="1" dirty="0" smtClean="0"/>
              <a:t> </a:t>
            </a:r>
            <a:r>
              <a:rPr lang="it-IT" sz="2200" dirty="0" smtClean="0"/>
              <a:t>e non pretendere, offrire e non imporre, </a:t>
            </a:r>
            <a:br>
              <a:rPr lang="it-IT" sz="2200" dirty="0" smtClean="0"/>
            </a:br>
            <a:r>
              <a:rPr lang="it-IT" sz="2200" dirty="0" smtClean="0"/>
              <a:t>domandare, e aspettare)</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3768" y="3356992"/>
            <a:ext cx="4157133" cy="3076327"/>
          </a:xfrm>
        </p:spPr>
      </p:pic>
    </p:spTree>
    <p:extLst>
      <p:ext uri="{BB962C8B-B14F-4D97-AF65-F5344CB8AC3E}">
        <p14:creationId xmlns:p14="http://schemas.microsoft.com/office/powerpoint/2010/main" val="3335552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027664"/>
            <a:ext cx="8374390" cy="2689368"/>
          </a:xfrm>
        </p:spPr>
        <p:txBody>
          <a:bodyPr>
            <a:normAutofit fontScale="90000"/>
          </a:bodyPr>
          <a:lstStyle/>
          <a:p>
            <a:pPr algn="ctr"/>
            <a:r>
              <a:rPr lang="it-IT" dirty="0" smtClean="0"/>
              <a:t>…in relazione addirittura coi Santi, chiedendo/domandando </a:t>
            </a:r>
            <a:br>
              <a:rPr lang="it-IT" dirty="0" smtClean="0"/>
            </a:br>
            <a:r>
              <a:rPr lang="it-IT" dirty="0" smtClean="0"/>
              <a:t>il loro sostegno per noi </a:t>
            </a:r>
            <a:br>
              <a:rPr lang="it-IT" dirty="0" smtClean="0"/>
            </a:br>
            <a:r>
              <a:rPr lang="it-IT" dirty="0" smtClean="0"/>
              <a:t>e per i nostri cuccioli!</a:t>
            </a:r>
            <a:br>
              <a:rPr lang="it-IT" dirty="0" smtClean="0"/>
            </a:br>
            <a:r>
              <a:rPr lang="it-IT" sz="2000" dirty="0" smtClean="0"/>
              <a:t>(cioè i cristiani sono in comunione/legame fra di loro, ma anche con le persone che prima di me e dei miei figli hanno già vissuto il Battesimo nel loro tempo e nel loro spazio, costruendo una vita bella)</a:t>
            </a:r>
            <a:endParaRPr lang="it-IT"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7744" y="3789040"/>
            <a:ext cx="4657189" cy="2664296"/>
          </a:xfrm>
        </p:spPr>
      </p:pic>
    </p:spTree>
    <p:extLst>
      <p:ext uri="{BB962C8B-B14F-4D97-AF65-F5344CB8AC3E}">
        <p14:creationId xmlns:p14="http://schemas.microsoft.com/office/powerpoint/2010/main" val="3080985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027664"/>
            <a:ext cx="7992888" cy="1897280"/>
          </a:xfrm>
        </p:spPr>
        <p:txBody>
          <a:bodyPr>
            <a:normAutofit fontScale="90000"/>
          </a:bodyPr>
          <a:lstStyle/>
          <a:p>
            <a:pPr algn="ctr"/>
            <a:r>
              <a:rPr lang="it-IT" dirty="0" smtClean="0"/>
              <a:t>Poi chiediamo </a:t>
            </a:r>
            <a:br>
              <a:rPr lang="it-IT" dirty="0" smtClean="0"/>
            </a:br>
            <a:r>
              <a:rPr lang="it-IT" dirty="0" smtClean="0"/>
              <a:t>che i nostri piccoli </a:t>
            </a:r>
            <a:br>
              <a:rPr lang="it-IT" dirty="0" smtClean="0"/>
            </a:br>
            <a:r>
              <a:rPr lang="it-IT" dirty="0" smtClean="0"/>
              <a:t>siano tenuti al riparo dal male…</a:t>
            </a:r>
            <a:br>
              <a:rPr lang="it-IT" dirty="0" smtClean="0"/>
            </a:br>
            <a:r>
              <a:rPr lang="it-IT" sz="2200" dirty="0" smtClean="0"/>
              <a:t>(qui si parla del male inevitabile, che non ha all’origine una azione diretta dell’uomo)</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696" y="2924944"/>
            <a:ext cx="5266613" cy="3508375"/>
          </a:xfrm>
        </p:spPr>
      </p:pic>
    </p:spTree>
    <p:extLst>
      <p:ext uri="{BB962C8B-B14F-4D97-AF65-F5344CB8AC3E}">
        <p14:creationId xmlns:p14="http://schemas.microsoft.com/office/powerpoint/2010/main" val="1891172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1700808"/>
            <a:ext cx="8496944" cy="1584176"/>
          </a:xfrm>
        </p:spPr>
        <p:txBody>
          <a:bodyPr>
            <a:noAutofit/>
          </a:bodyPr>
          <a:lstStyle/>
          <a:p>
            <a:pPr algn="ctr"/>
            <a:r>
              <a:rPr lang="it-IT" sz="3200" dirty="0" smtClean="0"/>
              <a:t>…e li ungiamo nel petto </a:t>
            </a:r>
            <a:br>
              <a:rPr lang="it-IT" sz="3200" dirty="0" smtClean="0"/>
            </a:br>
            <a:r>
              <a:rPr lang="it-IT" sz="3200" dirty="0" smtClean="0"/>
              <a:t>con l’olio dei catecumeni, </a:t>
            </a:r>
            <a:br>
              <a:rPr lang="it-IT" sz="3200" dirty="0" smtClean="0"/>
            </a:br>
            <a:r>
              <a:rPr lang="it-IT" sz="3200" dirty="0" smtClean="0"/>
              <a:t>come una volta venivano unti </a:t>
            </a:r>
            <a:br>
              <a:rPr lang="it-IT" sz="3200" dirty="0" smtClean="0"/>
            </a:br>
            <a:r>
              <a:rPr lang="it-IT" sz="3200" dirty="0" smtClean="0"/>
              <a:t>i lottatori e i gladiatori per affrontare un combattimento</a:t>
            </a:r>
            <a:endParaRPr lang="it-IT" sz="3200" dirty="0"/>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27584" y="2853442"/>
            <a:ext cx="2016224" cy="3021975"/>
          </a:xfr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3356992"/>
            <a:ext cx="4644007" cy="3092909"/>
          </a:xfrm>
          <a:prstGeom prst="rect">
            <a:avLst/>
          </a:prstGeom>
        </p:spPr>
      </p:pic>
    </p:spTree>
    <p:extLst>
      <p:ext uri="{BB962C8B-B14F-4D97-AF65-F5344CB8AC3E}">
        <p14:creationId xmlns:p14="http://schemas.microsoft.com/office/powerpoint/2010/main" val="238858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836712"/>
            <a:ext cx="7920880" cy="2304256"/>
          </a:xfrm>
        </p:spPr>
        <p:txBody>
          <a:bodyPr>
            <a:normAutofit fontScale="90000"/>
          </a:bodyPr>
          <a:lstStyle/>
          <a:p>
            <a:pPr algn="ctr"/>
            <a:r>
              <a:rPr lang="it-IT" dirty="0" smtClean="0"/>
              <a:t>Poi benediciamo l’acqua…</a:t>
            </a:r>
            <a:br>
              <a:rPr lang="it-IT" dirty="0" smtClean="0"/>
            </a:br>
            <a:r>
              <a:rPr lang="it-IT" sz="1600" dirty="0" smtClean="0"/>
              <a:t/>
            </a:r>
            <a:br>
              <a:rPr lang="it-IT" sz="1600" dirty="0" smtClean="0"/>
            </a:br>
            <a:r>
              <a:rPr lang="it-IT" sz="2200" dirty="0" smtClean="0"/>
              <a:t>(è un paradosso: uno stesso elemento naturale datore di morte - alluvioni, esondazioni, tsunami  - e datore di vita - senza acqua non si può vivere.</a:t>
            </a:r>
            <a:br>
              <a:rPr lang="it-IT" sz="2200" dirty="0" smtClean="0"/>
            </a:br>
            <a:r>
              <a:rPr lang="it-IT" sz="2200" dirty="0" smtClean="0"/>
              <a:t>Nel Battesimo, «qualcosa» muore, termina e finisce </a:t>
            </a:r>
            <a:br>
              <a:rPr lang="it-IT" sz="2200" dirty="0" smtClean="0"/>
            </a:br>
            <a:r>
              <a:rPr lang="it-IT" sz="2200" dirty="0" smtClean="0"/>
              <a:t>perché «molto altro» possa nascere, realizzarsi, compiersi)</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3284984"/>
            <a:ext cx="4860539" cy="3240359"/>
          </a:xfrm>
        </p:spPr>
      </p:pic>
    </p:spTree>
    <p:extLst>
      <p:ext uri="{BB962C8B-B14F-4D97-AF65-F5344CB8AC3E}">
        <p14:creationId xmlns:p14="http://schemas.microsoft.com/office/powerpoint/2010/main" val="2970508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620688"/>
            <a:ext cx="8064896" cy="3024336"/>
          </a:xfrm>
        </p:spPr>
        <p:txBody>
          <a:bodyPr>
            <a:normAutofit fontScale="90000"/>
          </a:bodyPr>
          <a:lstStyle/>
          <a:p>
            <a:pPr algn="ctr"/>
            <a:r>
              <a:rPr lang="it-IT" dirty="0" smtClean="0"/>
              <a:t>…rinunciamo al male </a:t>
            </a:r>
            <a:r>
              <a:rPr lang="it-IT" dirty="0"/>
              <a:t/>
            </a:r>
            <a:br>
              <a:rPr lang="it-IT" dirty="0"/>
            </a:br>
            <a:r>
              <a:rPr lang="it-IT" dirty="0" smtClean="0"/>
              <a:t>e diciamo la nostra fede</a:t>
            </a:r>
            <a:r>
              <a:rPr lang="it-IT" sz="3600" dirty="0" smtClean="0"/>
              <a:t> </a:t>
            </a:r>
            <a:br>
              <a:rPr lang="it-IT" sz="3600" dirty="0" smtClean="0"/>
            </a:br>
            <a:r>
              <a:rPr lang="it-IT" sz="1800" dirty="0" smtClean="0"/>
              <a:t/>
            </a:r>
            <a:br>
              <a:rPr lang="it-IT" sz="1800" dirty="0" smtClean="0"/>
            </a:br>
            <a:r>
              <a:rPr lang="it-IT" sz="2200" dirty="0" smtClean="0"/>
              <a:t>(per ricordarci che il male è una cosa seria, e i cristiani sanno che quando arriverà il buio e il dolore, saranno tentati di   «male-dire» Dio e gli altri. Rinunciare al male e dire la fede è camminare nella certezza che</a:t>
            </a:r>
            <a:r>
              <a:rPr lang="it-IT" sz="2200" dirty="0"/>
              <a:t> </a:t>
            </a:r>
            <a:r>
              <a:rPr lang="it-IT" sz="2200" dirty="0" smtClean="0"/>
              <a:t>anche in ogni «notte della vita», l’alba ci attende, sempre! Questa è la speranza cristiana)</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19872" y="3717032"/>
            <a:ext cx="3416976" cy="2736304"/>
          </a:xfrm>
        </p:spPr>
      </p:pic>
    </p:spTree>
    <p:extLst>
      <p:ext uri="{BB962C8B-B14F-4D97-AF65-F5344CB8AC3E}">
        <p14:creationId xmlns:p14="http://schemas.microsoft.com/office/powerpoint/2010/main" val="1273091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027664"/>
            <a:ext cx="8136904" cy="1969288"/>
          </a:xfrm>
        </p:spPr>
        <p:txBody>
          <a:bodyPr>
            <a:normAutofit fontScale="90000"/>
          </a:bodyPr>
          <a:lstStyle/>
          <a:p>
            <a:pPr algn="ctr"/>
            <a:r>
              <a:rPr lang="it-IT" dirty="0" smtClean="0"/>
              <a:t>Finalmente il Battesimo: </a:t>
            </a:r>
            <a:br>
              <a:rPr lang="it-IT" dirty="0" smtClean="0"/>
            </a:br>
            <a:r>
              <a:rPr lang="it-IT" dirty="0" smtClean="0"/>
              <a:t>nostro/a figlio/a </a:t>
            </a:r>
            <a:br>
              <a:rPr lang="it-IT" dirty="0" smtClean="0"/>
            </a:br>
            <a:r>
              <a:rPr lang="it-IT" dirty="0" smtClean="0"/>
              <a:t>nasce alla vita nuova!</a:t>
            </a:r>
            <a:br>
              <a:rPr lang="it-IT" dirty="0" smtClean="0"/>
            </a:br>
            <a:r>
              <a:rPr lang="it-IT" sz="2200" dirty="0" smtClean="0"/>
              <a:t>(da quell’acqua che è morte e distruzione, </a:t>
            </a:r>
            <a:br>
              <a:rPr lang="it-IT" sz="2200" dirty="0" smtClean="0"/>
            </a:br>
            <a:r>
              <a:rPr lang="it-IT" sz="2200" dirty="0" smtClean="0"/>
              <a:t>è Dio che ci rialza e ci dona vita!)</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2996952"/>
            <a:ext cx="6151450" cy="3456384"/>
          </a:xfrm>
        </p:spPr>
      </p:pic>
    </p:spTree>
    <p:extLst>
      <p:ext uri="{BB962C8B-B14F-4D97-AF65-F5344CB8AC3E}">
        <p14:creationId xmlns:p14="http://schemas.microsoft.com/office/powerpoint/2010/main" val="91446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027664"/>
            <a:ext cx="8208912" cy="2329328"/>
          </a:xfrm>
        </p:spPr>
        <p:txBody>
          <a:bodyPr>
            <a:normAutofit fontScale="90000"/>
          </a:bodyPr>
          <a:lstStyle/>
          <a:p>
            <a:pPr algn="ctr"/>
            <a:r>
              <a:rPr lang="it-IT" dirty="0" smtClean="0"/>
              <a:t>Dopo l’acqua, ungiamo in fronte i nostri piccoli con l’olio del Crisma </a:t>
            </a:r>
            <a:br>
              <a:rPr lang="it-IT" dirty="0" smtClean="0"/>
            </a:br>
            <a:r>
              <a:rPr lang="it-IT" sz="2200" dirty="0" smtClean="0"/>
              <a:t>(olio che non ti macchia semplicemente, </a:t>
            </a:r>
            <a:br>
              <a:rPr lang="it-IT" sz="2200" dirty="0" smtClean="0"/>
            </a:br>
            <a:r>
              <a:rPr lang="it-IT" sz="2200" dirty="0" smtClean="0"/>
              <a:t>ma che ti segna e non va più via!</a:t>
            </a:r>
            <a:br>
              <a:rPr lang="it-IT" sz="2200" dirty="0" smtClean="0"/>
            </a:br>
            <a:r>
              <a:rPr lang="it-IT" sz="2200" dirty="0" smtClean="0"/>
              <a:t>Da grandicelli saranno «confermati» con lo stesso olio: </a:t>
            </a:r>
            <a:br>
              <a:rPr lang="it-IT" sz="2200" dirty="0" smtClean="0"/>
            </a:br>
            <a:r>
              <a:rPr lang="it-IT" sz="2200" dirty="0" smtClean="0"/>
              <a:t>sì, Dio sarà e starà dalla loro parte da oggi e per sempre, </a:t>
            </a:r>
            <a:br>
              <a:rPr lang="it-IT" sz="2200" dirty="0" smtClean="0"/>
            </a:br>
            <a:r>
              <a:rPr lang="it-IT" sz="2200" dirty="0" smtClean="0"/>
              <a:t>puoi starne certo, è confermato!)</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3645024"/>
            <a:ext cx="4276667" cy="2717182"/>
          </a:xfr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3699749"/>
            <a:ext cx="3854202" cy="2415300"/>
          </a:xfrm>
          <a:prstGeom prst="rect">
            <a:avLst/>
          </a:prstGeom>
        </p:spPr>
      </p:pic>
    </p:spTree>
    <p:extLst>
      <p:ext uri="{BB962C8B-B14F-4D97-AF65-F5344CB8AC3E}">
        <p14:creationId xmlns:p14="http://schemas.microsoft.com/office/powerpoint/2010/main" val="3608280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836712"/>
            <a:ext cx="8064896" cy="2557652"/>
          </a:xfrm>
        </p:spPr>
        <p:txBody>
          <a:bodyPr>
            <a:normAutofit fontScale="90000"/>
          </a:bodyPr>
          <a:lstStyle/>
          <a:p>
            <a:pPr algn="ctr"/>
            <a:r>
              <a:rPr lang="it-IT" dirty="0" smtClean="0"/>
              <a:t>Rivestiamo ora i bimbi </a:t>
            </a:r>
            <a:br>
              <a:rPr lang="it-IT" dirty="0" smtClean="0"/>
            </a:br>
            <a:r>
              <a:rPr lang="it-IT" dirty="0" smtClean="0"/>
              <a:t>con un vestito bianco </a:t>
            </a:r>
            <a:br>
              <a:rPr lang="it-IT" dirty="0" smtClean="0"/>
            </a:br>
            <a:r>
              <a:rPr lang="it-IT" sz="2200" dirty="0" smtClean="0"/>
              <a:t>(ogni «nascita nuova» chiede un proprio abito, </a:t>
            </a:r>
            <a:br>
              <a:rPr lang="it-IT" sz="2200" dirty="0" smtClean="0"/>
            </a:br>
            <a:r>
              <a:rPr lang="it-IT" sz="2200" dirty="0" smtClean="0"/>
              <a:t>l’abito dei «</a:t>
            </a:r>
            <a:r>
              <a:rPr lang="it-IT" sz="2200" dirty="0" err="1" smtClean="0"/>
              <a:t>ri</a:t>
            </a:r>
            <a:r>
              <a:rPr lang="it-IT" sz="2200" dirty="0" smtClean="0"/>
              <a:t>-sorti» </a:t>
            </a:r>
            <a:br>
              <a:rPr lang="it-IT" sz="2200" dirty="0" smtClean="0"/>
            </a:br>
            <a:r>
              <a:rPr lang="it-IT" sz="2200" dirty="0" smtClean="0"/>
              <a:t>che dovremmo indossare </a:t>
            </a:r>
            <a:br>
              <a:rPr lang="it-IT" sz="2200" dirty="0" smtClean="0"/>
            </a:br>
            <a:r>
              <a:rPr lang="it-IT" sz="2200" dirty="0" smtClean="0"/>
              <a:t>ogni volta che celebriamo l’Eucarestia, </a:t>
            </a:r>
            <a:br>
              <a:rPr lang="it-IT" sz="2200" dirty="0" smtClean="0"/>
            </a:br>
            <a:r>
              <a:rPr lang="it-IT" sz="2200" dirty="0" smtClean="0"/>
              <a:t>e che il sacerdote indossa a nome di tutti)</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3620438"/>
            <a:ext cx="4248227" cy="2650524"/>
          </a:xfr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3645024"/>
            <a:ext cx="2516510" cy="2516510"/>
          </a:xfrm>
          <a:prstGeom prst="rect">
            <a:avLst/>
          </a:prstGeom>
        </p:spPr>
      </p:pic>
    </p:spTree>
    <p:extLst>
      <p:ext uri="{BB962C8B-B14F-4D97-AF65-F5344CB8AC3E}">
        <p14:creationId xmlns:p14="http://schemas.microsoft.com/office/powerpoint/2010/main" val="185418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43608" y="1916832"/>
            <a:ext cx="7200800" cy="4320480"/>
          </a:xfrm>
        </p:spPr>
        <p:txBody>
          <a:bodyPr>
            <a:normAutofit/>
          </a:bodyPr>
          <a:lstStyle/>
          <a:p>
            <a:pPr marL="68580" indent="0" algn="ctr">
              <a:lnSpc>
                <a:spcPct val="200000"/>
              </a:lnSpc>
              <a:buNone/>
            </a:pPr>
            <a:r>
              <a:rPr lang="it-IT" sz="2800" dirty="0" smtClean="0">
                <a:latin typeface="Adobe Garamond Pro" pitchFamily="18" charset="0"/>
              </a:rPr>
              <a:t>Mettiamo sul tavolo alcune immagini.</a:t>
            </a:r>
          </a:p>
          <a:p>
            <a:pPr marL="68580" indent="0" algn="ctr">
              <a:lnSpc>
                <a:spcPct val="200000"/>
              </a:lnSpc>
              <a:buNone/>
            </a:pPr>
            <a:r>
              <a:rPr lang="it-IT" sz="2800" dirty="0" smtClean="0">
                <a:latin typeface="Adobe Garamond Pro" pitchFamily="18" charset="0"/>
              </a:rPr>
              <a:t>SAPRESTI DIRE </a:t>
            </a:r>
            <a:r>
              <a:rPr lang="it-IT" sz="2800" b="1" u="sng" dirty="0" smtClean="0">
                <a:latin typeface="Adobe Garamond Pro" pitchFamily="18" charset="0"/>
              </a:rPr>
              <a:t>COSA E’ IL BATTESIMO </a:t>
            </a:r>
            <a:r>
              <a:rPr lang="it-IT" sz="2800" dirty="0" smtClean="0">
                <a:latin typeface="Adobe Garamond Pro" pitchFamily="18" charset="0"/>
              </a:rPr>
              <a:t>UTILIZZANDO LE IMMAGINI CHE VEDI?</a:t>
            </a:r>
          </a:p>
          <a:p>
            <a:pPr marL="68580" indent="0" algn="ctr">
              <a:lnSpc>
                <a:spcPct val="110000"/>
              </a:lnSpc>
              <a:buNone/>
            </a:pPr>
            <a:r>
              <a:rPr lang="it-IT" sz="4000" i="1" dirty="0" smtClean="0">
                <a:latin typeface="Adobe Caslon Pro Bold" pitchFamily="18" charset="0"/>
              </a:rPr>
              <a:t>Ne scegliamo qualcuna e ne parliamo…</a:t>
            </a:r>
            <a:endParaRPr lang="it-IT" sz="4000" i="1" dirty="0">
              <a:latin typeface="Adobe Caslon Pro Bold" pitchFamily="18" charset="0"/>
            </a:endParaRPr>
          </a:p>
        </p:txBody>
      </p:sp>
      <p:sp>
        <p:nvSpPr>
          <p:cNvPr id="4" name="Titolo 1"/>
          <p:cNvSpPr>
            <a:spLocks noGrp="1"/>
          </p:cNvSpPr>
          <p:nvPr>
            <p:ph type="title"/>
          </p:nvPr>
        </p:nvSpPr>
        <p:spPr>
          <a:xfrm>
            <a:off x="1070765" y="771491"/>
            <a:ext cx="7024744" cy="1143000"/>
          </a:xfrm>
        </p:spPr>
        <p:txBody>
          <a:bodyPr/>
          <a:lstStyle/>
          <a:p>
            <a:pPr algn="ctr"/>
            <a:r>
              <a:rPr lang="it-IT" dirty="0" smtClean="0">
                <a:latin typeface="Algerian" panose="04020705040A02060702" pitchFamily="82" charset="0"/>
              </a:rPr>
              <a:t>INIZIAMO CON UN GIOCO</a:t>
            </a:r>
            <a:endParaRPr lang="it-IT" dirty="0">
              <a:latin typeface="Algerian" panose="04020705040A02060702" pitchFamily="82" charset="0"/>
            </a:endParaRPr>
          </a:p>
        </p:txBody>
      </p:sp>
    </p:spTree>
    <p:extLst>
      <p:ext uri="{BB962C8B-B14F-4D97-AF65-F5344CB8AC3E}">
        <p14:creationId xmlns:p14="http://schemas.microsoft.com/office/powerpoint/2010/main" val="2661595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027664"/>
            <a:ext cx="9144000" cy="1897280"/>
          </a:xfrm>
        </p:spPr>
        <p:txBody>
          <a:bodyPr>
            <a:normAutofit fontScale="90000"/>
          </a:bodyPr>
          <a:lstStyle/>
          <a:p>
            <a:pPr algn="ctr"/>
            <a:r>
              <a:rPr lang="it-IT" dirty="0" smtClean="0"/>
              <a:t>Quindi ai genitori </a:t>
            </a:r>
            <a:br>
              <a:rPr lang="it-IT" dirty="0" smtClean="0"/>
            </a:br>
            <a:r>
              <a:rPr lang="it-IT" dirty="0" smtClean="0"/>
              <a:t>è chiesto di accendere una candela </a:t>
            </a:r>
            <a:br>
              <a:rPr lang="it-IT" dirty="0" smtClean="0"/>
            </a:br>
            <a:r>
              <a:rPr lang="it-IT" dirty="0" smtClean="0"/>
              <a:t>al cero pasquale</a:t>
            </a:r>
            <a:br>
              <a:rPr lang="it-IT" dirty="0" smtClean="0"/>
            </a:br>
            <a:r>
              <a:rPr lang="it-IT" sz="2200" dirty="0" smtClean="0"/>
              <a:t>(quel lumicino darà luce e speranza </a:t>
            </a:r>
            <a:br>
              <a:rPr lang="it-IT" sz="2200" dirty="0" smtClean="0"/>
            </a:br>
            <a:r>
              <a:rPr lang="it-IT" sz="2200" dirty="0" smtClean="0"/>
              <a:t>ad ogni notte, vostra e dei pupi)</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9752" y="2852936"/>
            <a:ext cx="4704523" cy="3528392"/>
          </a:xfrm>
        </p:spPr>
      </p:pic>
    </p:spTree>
    <p:extLst>
      <p:ext uri="{BB962C8B-B14F-4D97-AF65-F5344CB8AC3E}">
        <p14:creationId xmlns:p14="http://schemas.microsoft.com/office/powerpoint/2010/main" val="65366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027664"/>
            <a:ext cx="7024744" cy="2257320"/>
          </a:xfrm>
        </p:spPr>
        <p:txBody>
          <a:bodyPr>
            <a:normAutofit/>
          </a:bodyPr>
          <a:lstStyle/>
          <a:p>
            <a:pPr algn="ctr"/>
            <a:r>
              <a:rPr lang="it-IT" dirty="0" smtClean="0"/>
              <a:t>Infine il rito dell’«</a:t>
            </a:r>
            <a:r>
              <a:rPr lang="it-IT" dirty="0" err="1" smtClean="0"/>
              <a:t>effetà</a:t>
            </a:r>
            <a:r>
              <a:rPr lang="it-IT" dirty="0" smtClean="0"/>
              <a:t>» </a:t>
            </a:r>
            <a:br>
              <a:rPr lang="it-IT" dirty="0" smtClean="0"/>
            </a:br>
            <a:r>
              <a:rPr lang="it-IT" sz="3100" dirty="0" smtClean="0"/>
              <a:t/>
            </a:r>
            <a:br>
              <a:rPr lang="it-IT" sz="3100" dirty="0" smtClean="0"/>
            </a:br>
            <a:r>
              <a:rPr lang="it-IT" sz="2200" dirty="0" smtClean="0"/>
              <a:t>(chiediamo che presto nostra/a figlio/a possa ascoltare la Parola e dire parole buone, </a:t>
            </a:r>
            <a:br>
              <a:rPr lang="it-IT" sz="2200" dirty="0" smtClean="0"/>
            </a:br>
            <a:r>
              <a:rPr lang="it-IT" sz="2200" dirty="0" smtClean="0"/>
              <a:t>così da iniziare a costruire una vita bella…)</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3861048"/>
            <a:ext cx="3824178" cy="2547491"/>
          </a:xfr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573016"/>
            <a:ext cx="3854946" cy="2578149"/>
          </a:xfrm>
          <a:prstGeom prst="rect">
            <a:avLst/>
          </a:prstGeom>
        </p:spPr>
      </p:pic>
    </p:spTree>
    <p:extLst>
      <p:ext uri="{BB962C8B-B14F-4D97-AF65-F5344CB8AC3E}">
        <p14:creationId xmlns:p14="http://schemas.microsoft.com/office/powerpoint/2010/main" val="2571160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3" y="1196752"/>
            <a:ext cx="8091982" cy="2160240"/>
          </a:xfrm>
        </p:spPr>
        <p:txBody>
          <a:bodyPr>
            <a:normAutofit fontScale="90000"/>
          </a:bodyPr>
          <a:lstStyle/>
          <a:p>
            <a:pPr algn="ctr"/>
            <a:r>
              <a:rPr lang="it-IT" dirty="0" smtClean="0"/>
              <a:t>…vita bella possibile da costruire, perché sempre accompagnati </a:t>
            </a:r>
            <a:br>
              <a:rPr lang="it-IT" dirty="0" smtClean="0"/>
            </a:br>
            <a:r>
              <a:rPr lang="it-IT" dirty="0" smtClean="0"/>
              <a:t>dal Padre nostro!</a:t>
            </a:r>
            <a:br>
              <a:rPr lang="it-IT" dirty="0" smtClean="0"/>
            </a:br>
            <a:r>
              <a:rPr lang="it-IT" sz="2200" dirty="0" smtClean="0"/>
              <a:t>(recitato insieme all’altare, in vista della normale prosecuzione del cammino di iniziazione cristiana</a:t>
            </a:r>
            <a:r>
              <a:rPr lang="it-IT" sz="2200" dirty="0"/>
              <a:t>,</a:t>
            </a:r>
            <a:r>
              <a:rPr lang="it-IT" sz="2200" dirty="0" smtClean="0"/>
              <a:t> </a:t>
            </a:r>
            <a:br>
              <a:rPr lang="it-IT" sz="2200" dirty="0" smtClean="0"/>
            </a:br>
            <a:r>
              <a:rPr lang="it-IT" sz="2200" dirty="0" smtClean="0"/>
              <a:t>la celebrazione dell’Eucarestia)</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3789040"/>
            <a:ext cx="4392488" cy="2629985"/>
          </a:xfr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5949" y="3573016"/>
            <a:ext cx="3411463" cy="2518280"/>
          </a:xfrm>
          <a:prstGeom prst="rect">
            <a:avLst/>
          </a:prstGeom>
        </p:spPr>
      </p:pic>
    </p:spTree>
    <p:extLst>
      <p:ext uri="{BB962C8B-B14F-4D97-AF65-F5344CB8AC3E}">
        <p14:creationId xmlns:p14="http://schemas.microsoft.com/office/powerpoint/2010/main" val="195001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7" y="836712"/>
            <a:ext cx="8352928" cy="2088232"/>
          </a:xfrm>
        </p:spPr>
        <p:txBody>
          <a:bodyPr>
            <a:normAutofit fontScale="90000"/>
          </a:bodyPr>
          <a:lstStyle/>
          <a:p>
            <a:pPr algn="ctr"/>
            <a:r>
              <a:rPr lang="it-IT" dirty="0" smtClean="0"/>
              <a:t>La benedizione conclude la celebrazione del Battesimo</a:t>
            </a:r>
            <a:br>
              <a:rPr lang="it-IT" dirty="0" smtClean="0"/>
            </a:br>
            <a:r>
              <a:rPr lang="it-IT" sz="2200" dirty="0" smtClean="0"/>
              <a:t>(la bene-dizione, la «buona parola» di un Padre che con la sua croce dice a noi genitori: vai, esci da questa Chiesa, torna a casa coi tuoi figli «nati un’altra volta», e ama per sempre, fino alla fine,</a:t>
            </a:r>
            <a:br>
              <a:rPr lang="it-IT" sz="2200" dirty="0" smtClean="0"/>
            </a:br>
            <a:r>
              <a:rPr lang="it-IT" sz="2200" dirty="0" smtClean="0"/>
              <a:t>perché IO amo TE e TUO FIGLIO per sempre, fino alla fine!</a:t>
            </a:r>
            <a:endParaRPr lang="it-IT" sz="2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7864" y="2996952"/>
            <a:ext cx="2330704" cy="3508375"/>
          </a:xfrm>
        </p:spPr>
      </p:pic>
    </p:spTree>
    <p:extLst>
      <p:ext uri="{BB962C8B-B14F-4D97-AF65-F5344CB8AC3E}">
        <p14:creationId xmlns:p14="http://schemas.microsoft.com/office/powerpoint/2010/main" val="676182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692696"/>
            <a:ext cx="8496944" cy="1368152"/>
          </a:xfrm>
        </p:spPr>
        <p:txBody>
          <a:bodyPr>
            <a:noAutofit/>
          </a:bodyPr>
          <a:lstStyle/>
          <a:p>
            <a:pPr algn="ctr"/>
            <a:r>
              <a:rPr lang="it-IT" sz="1800" dirty="0" smtClean="0">
                <a:latin typeface="Algerian" panose="04020705040A02060702" pitchFamily="82" charset="0"/>
              </a:rPr>
              <a:t>RIPRESA DELLA DOMANDA INIZIALE:</a:t>
            </a:r>
            <a:r>
              <a:rPr lang="it-IT" sz="3200" b="1" dirty="0" smtClean="0"/>
              <a:t> </a:t>
            </a:r>
            <a:br>
              <a:rPr lang="it-IT" sz="3200" b="1" dirty="0" smtClean="0"/>
            </a:br>
            <a:r>
              <a:rPr lang="it-IT" sz="3200" dirty="0" smtClean="0">
                <a:latin typeface="Algerian" panose="04020705040A02060702" pitchFamily="82" charset="0"/>
              </a:rPr>
              <a:t>abbiamo battezzato </a:t>
            </a:r>
            <a:br>
              <a:rPr lang="it-IT" sz="3200" dirty="0" smtClean="0">
                <a:latin typeface="Algerian" panose="04020705040A02060702" pitchFamily="82" charset="0"/>
              </a:rPr>
            </a:br>
            <a:r>
              <a:rPr lang="it-IT" sz="3200" dirty="0" smtClean="0">
                <a:latin typeface="Algerian" panose="04020705040A02060702" pitchFamily="82" charset="0"/>
              </a:rPr>
              <a:t>I NOSTRI FIGLI PERCHE’…</a:t>
            </a:r>
            <a:endParaRPr lang="it-IT" sz="3200" dirty="0">
              <a:latin typeface="Algerian" panose="04020705040A02060702" pitchFamily="82" charset="0"/>
            </a:endParaRPr>
          </a:p>
        </p:txBody>
      </p:sp>
      <p:sp>
        <p:nvSpPr>
          <p:cNvPr id="3" name="Segnaposto contenuto 2"/>
          <p:cNvSpPr>
            <a:spLocks noGrp="1"/>
          </p:cNvSpPr>
          <p:nvPr>
            <p:ph idx="1"/>
          </p:nvPr>
        </p:nvSpPr>
        <p:spPr>
          <a:xfrm>
            <a:off x="539552" y="2204864"/>
            <a:ext cx="8064896" cy="3960440"/>
          </a:xfrm>
        </p:spPr>
        <p:txBody>
          <a:bodyPr>
            <a:noAutofit/>
          </a:bodyPr>
          <a:lstStyle/>
          <a:p>
            <a:pPr marL="68580" indent="0" algn="just">
              <a:buNone/>
            </a:pPr>
            <a:r>
              <a:rPr lang="it-IT" dirty="0" smtClean="0">
                <a:latin typeface="Adobe Garamond Pro" pitchFamily="18" charset="0"/>
              </a:rPr>
              <a:t>CREDIAMO IN UN DIO CHE SAPRA’ TIRAR FUORI IL MEGLIO DI LORO DA LORO, ESSENDO A FONDAMENTO DELLA LORO STORIA TUTTA DA COSTRUIRE </a:t>
            </a:r>
          </a:p>
          <a:p>
            <a:pPr marL="68580" indent="0" algn="just">
              <a:buNone/>
            </a:pPr>
            <a:r>
              <a:rPr lang="it-IT" dirty="0" smtClean="0">
                <a:latin typeface="Adobe Garamond Pro" pitchFamily="18" charset="0"/>
              </a:rPr>
              <a:t>(i nostri cuccioli hanno davanti una vita, che dovranno pian piano prendere in mano e darle forma, ma nessuno, tantomeno Dio, prenderà decisioni al loro posto, o risolverà problemi o difficoltà magicamente; tuttavia, siamo certi che il Padre dei cieli offrirà ai nostri figli ogni occasione perché la loro vita, assieme a quella dei loro cari, possa essere bella, vera, simile a quella di un artista!)</a:t>
            </a:r>
          </a:p>
        </p:txBody>
      </p:sp>
    </p:spTree>
    <p:extLst>
      <p:ext uri="{BB962C8B-B14F-4D97-AF65-F5344CB8AC3E}">
        <p14:creationId xmlns:p14="http://schemas.microsoft.com/office/powerpoint/2010/main" val="2771400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2204864"/>
            <a:ext cx="8064896" cy="4320480"/>
          </a:xfrm>
        </p:spPr>
        <p:txBody>
          <a:bodyPr>
            <a:noAutofit/>
          </a:bodyPr>
          <a:lstStyle/>
          <a:p>
            <a:pPr marL="68580" indent="0" algn="just">
              <a:buNone/>
            </a:pPr>
            <a:r>
              <a:rPr lang="it-IT" dirty="0" smtClean="0">
                <a:latin typeface="Adobe Garamond Pro" pitchFamily="18" charset="0"/>
              </a:rPr>
              <a:t>ABBIAMO VOLUTO, E </a:t>
            </a:r>
            <a:r>
              <a:rPr lang="it-IT" smtClean="0">
                <a:latin typeface="Adobe Garamond Pro" pitchFamily="18" charset="0"/>
              </a:rPr>
              <a:t>VOGLIAMO OGGI, </a:t>
            </a:r>
            <a:r>
              <a:rPr lang="it-IT" dirty="0" smtClean="0">
                <a:latin typeface="Adobe Garamond Pro" pitchFamily="18" charset="0"/>
              </a:rPr>
              <a:t>AFFIDARLI AD UN AMORE CHE SI PRENDERA’ CURA DI LORO MOLTO PIU’ DI NOI GENITORI, E NON NEL TEMPO DI UN ISTANTE O DI QUALCHE MOMENTO, MA NELLA DISTESA DI UNA STORIA TUTTA DA COSTRUIRE </a:t>
            </a:r>
          </a:p>
          <a:p>
            <a:pPr marL="68580" indent="0" algn="just">
              <a:buNone/>
            </a:pPr>
            <a:r>
              <a:rPr lang="it-IT" dirty="0" smtClean="0">
                <a:latin typeface="Adobe Garamond Pro" pitchFamily="18" charset="0"/>
              </a:rPr>
              <a:t>(insegnando loro e imparando ogni volta anche noi, che «il vero amore» non è quello di un attimo, non è nel «colpo di testa», ma al contrario chiede tempo, cura, dedizione, scelta, perdono, fiducia, attesa, speranza, chiede cioè l’impossibile promettendoti l’impossibile!). </a:t>
            </a:r>
          </a:p>
        </p:txBody>
      </p:sp>
      <p:sp>
        <p:nvSpPr>
          <p:cNvPr id="5" name="Titolo 1"/>
          <p:cNvSpPr>
            <a:spLocks noGrp="1"/>
          </p:cNvSpPr>
          <p:nvPr>
            <p:ph type="title"/>
          </p:nvPr>
        </p:nvSpPr>
        <p:spPr>
          <a:xfrm>
            <a:off x="323528" y="692696"/>
            <a:ext cx="8496944" cy="1368152"/>
          </a:xfrm>
        </p:spPr>
        <p:txBody>
          <a:bodyPr>
            <a:noAutofit/>
          </a:bodyPr>
          <a:lstStyle/>
          <a:p>
            <a:pPr algn="ctr"/>
            <a:r>
              <a:rPr lang="it-IT" sz="1800" dirty="0" smtClean="0">
                <a:latin typeface="Algerian" panose="04020705040A02060702" pitchFamily="82" charset="0"/>
              </a:rPr>
              <a:t>RIPRESA DELLA DOMANDA INIZIALE:</a:t>
            </a:r>
            <a:r>
              <a:rPr lang="it-IT" sz="3200" b="1" dirty="0" smtClean="0"/>
              <a:t> </a:t>
            </a:r>
            <a:br>
              <a:rPr lang="it-IT" sz="3200" b="1" dirty="0" smtClean="0"/>
            </a:br>
            <a:r>
              <a:rPr lang="it-IT" sz="3200" dirty="0" smtClean="0">
                <a:latin typeface="Algerian" panose="04020705040A02060702" pitchFamily="82" charset="0"/>
              </a:rPr>
              <a:t>abbiamo battezzato </a:t>
            </a:r>
            <a:br>
              <a:rPr lang="it-IT" sz="3200" dirty="0" smtClean="0">
                <a:latin typeface="Algerian" panose="04020705040A02060702" pitchFamily="82" charset="0"/>
              </a:rPr>
            </a:br>
            <a:r>
              <a:rPr lang="it-IT" sz="3200" dirty="0" smtClean="0">
                <a:latin typeface="Algerian" panose="04020705040A02060702" pitchFamily="82" charset="0"/>
              </a:rPr>
              <a:t>I NOSTRI FIGLI PERCHE’…</a:t>
            </a:r>
            <a:endParaRPr lang="it-IT" sz="3200" dirty="0">
              <a:latin typeface="Algerian" panose="04020705040A02060702" pitchFamily="82" charset="0"/>
            </a:endParaRPr>
          </a:p>
        </p:txBody>
      </p:sp>
    </p:spTree>
    <p:extLst>
      <p:ext uri="{BB962C8B-B14F-4D97-AF65-F5344CB8AC3E}">
        <p14:creationId xmlns:p14="http://schemas.microsoft.com/office/powerpoint/2010/main" val="73137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1237" y="2429450"/>
            <a:ext cx="8424936" cy="1080120"/>
          </a:xfrm>
        </p:spPr>
        <p:txBody>
          <a:bodyPr>
            <a:noAutofit/>
          </a:bodyPr>
          <a:lstStyle/>
          <a:p>
            <a:pPr marL="68580" indent="0" algn="ctr">
              <a:buNone/>
            </a:pPr>
            <a:r>
              <a:rPr lang="it-IT" b="1" dirty="0" smtClean="0">
                <a:latin typeface="Adobe Garamond Pro" pitchFamily="18" charset="0"/>
              </a:rPr>
              <a:t>… SIAMO CERTI CHE NELLA COMUNITA’ CRISTIANA </a:t>
            </a:r>
          </a:p>
          <a:p>
            <a:pPr marL="68580" indent="0" algn="ctr">
              <a:buNone/>
            </a:pPr>
            <a:r>
              <a:rPr lang="it-IT" b="1" dirty="0" smtClean="0">
                <a:latin typeface="Adobe Garamond Pro" pitchFamily="18" charset="0"/>
              </a:rPr>
              <a:t>TUTTO QUESTO POTRA’ REALIZZARSI!</a:t>
            </a:r>
            <a:endParaRPr lang="it-IT" b="1" dirty="0">
              <a:latin typeface="Adobe Garamond Pro" pitchFamily="18" charset="0"/>
            </a:endParaRPr>
          </a:p>
        </p:txBody>
      </p:sp>
      <p:sp>
        <p:nvSpPr>
          <p:cNvPr id="6" name="Titolo 1"/>
          <p:cNvSpPr>
            <a:spLocks noGrp="1"/>
          </p:cNvSpPr>
          <p:nvPr>
            <p:ph type="title"/>
          </p:nvPr>
        </p:nvSpPr>
        <p:spPr>
          <a:xfrm>
            <a:off x="323528" y="692696"/>
            <a:ext cx="8496944" cy="1368152"/>
          </a:xfrm>
        </p:spPr>
        <p:txBody>
          <a:bodyPr>
            <a:noAutofit/>
          </a:bodyPr>
          <a:lstStyle/>
          <a:p>
            <a:pPr algn="ctr"/>
            <a:r>
              <a:rPr lang="it-IT" sz="1800" dirty="0" smtClean="0">
                <a:latin typeface="Algerian" panose="04020705040A02060702" pitchFamily="82" charset="0"/>
              </a:rPr>
              <a:t>RIPRESA DELLA DOMANDA INIZIALE:</a:t>
            </a:r>
            <a:r>
              <a:rPr lang="it-IT" sz="3200" b="1" dirty="0" smtClean="0"/>
              <a:t> </a:t>
            </a:r>
            <a:br>
              <a:rPr lang="it-IT" sz="3200" b="1" dirty="0" smtClean="0"/>
            </a:br>
            <a:r>
              <a:rPr lang="it-IT" sz="3200" dirty="0" smtClean="0">
                <a:latin typeface="Algerian" panose="04020705040A02060702" pitchFamily="82" charset="0"/>
              </a:rPr>
              <a:t>abbiamo battezzato </a:t>
            </a:r>
            <a:br>
              <a:rPr lang="it-IT" sz="3200" dirty="0" smtClean="0">
                <a:latin typeface="Algerian" panose="04020705040A02060702" pitchFamily="82" charset="0"/>
              </a:rPr>
            </a:br>
            <a:r>
              <a:rPr lang="it-IT" sz="3200" dirty="0" smtClean="0">
                <a:latin typeface="Algerian" panose="04020705040A02060702" pitchFamily="82" charset="0"/>
              </a:rPr>
              <a:t>I NOSTRI FIGLI PERCHE’…</a:t>
            </a:r>
            <a:endParaRPr lang="it-IT" sz="3200" dirty="0">
              <a:latin typeface="Algerian" panose="04020705040A02060702" pitchFamily="82" charset="0"/>
            </a:endParaRPr>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5584" y="3429000"/>
            <a:ext cx="5990752" cy="2900786"/>
          </a:xfrm>
          <a:prstGeom prst="rect">
            <a:avLst/>
          </a:prstGeom>
        </p:spPr>
      </p:pic>
    </p:spTree>
    <p:extLst>
      <p:ext uri="{BB962C8B-B14F-4D97-AF65-F5344CB8AC3E}">
        <p14:creationId xmlns:p14="http://schemas.microsoft.com/office/powerpoint/2010/main" val="226208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1124744"/>
            <a:ext cx="8280920" cy="4752528"/>
          </a:xfrm>
        </p:spPr>
        <p:txBody>
          <a:bodyPr>
            <a:normAutofit fontScale="70000" lnSpcReduction="20000"/>
          </a:bodyPr>
          <a:lstStyle/>
          <a:p>
            <a:pPr marL="68580" indent="0" algn="ctr">
              <a:lnSpc>
                <a:spcPct val="200000"/>
              </a:lnSpc>
              <a:buNone/>
            </a:pPr>
            <a:r>
              <a:rPr lang="it-IT" sz="4600" dirty="0" smtClean="0">
                <a:latin typeface="Adobe Garamond Pro" pitchFamily="18" charset="0"/>
              </a:rPr>
              <a:t>LE IMMAGINI CHE AVETE SCELTO, </a:t>
            </a:r>
          </a:p>
          <a:p>
            <a:pPr marL="68580" indent="0" algn="ctr">
              <a:lnSpc>
                <a:spcPct val="200000"/>
              </a:lnSpc>
              <a:buNone/>
            </a:pPr>
            <a:r>
              <a:rPr lang="it-IT" sz="4600" dirty="0" smtClean="0">
                <a:latin typeface="Adobe Garamond Pro" pitchFamily="18" charset="0"/>
              </a:rPr>
              <a:t>MA ANCHE TUTTE QUELLE </a:t>
            </a:r>
          </a:p>
          <a:p>
            <a:pPr marL="68580" indent="0" algn="ctr">
              <a:lnSpc>
                <a:spcPct val="200000"/>
              </a:lnSpc>
              <a:buNone/>
            </a:pPr>
            <a:r>
              <a:rPr lang="it-IT" sz="4600" dirty="0" smtClean="0">
                <a:latin typeface="Adobe Garamond Pro" pitchFamily="18" charset="0"/>
              </a:rPr>
              <a:t>CHE AVETE VISTO, DICONO CHE </a:t>
            </a:r>
          </a:p>
          <a:p>
            <a:pPr marL="68580" indent="0" algn="ctr">
              <a:lnSpc>
                <a:spcPct val="200000"/>
              </a:lnSpc>
              <a:buNone/>
            </a:pPr>
            <a:r>
              <a:rPr lang="it-IT" sz="6500" b="1" dirty="0" smtClean="0">
                <a:latin typeface="Adobe Garamond Pro" pitchFamily="18" charset="0"/>
              </a:rPr>
              <a:t>IL BATTESIMO E’ UN RITO</a:t>
            </a:r>
          </a:p>
        </p:txBody>
      </p:sp>
    </p:spTree>
    <p:extLst>
      <p:ext uri="{BB962C8B-B14F-4D97-AF65-F5344CB8AC3E}">
        <p14:creationId xmlns:p14="http://schemas.microsoft.com/office/powerpoint/2010/main" val="2956113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908720"/>
            <a:ext cx="7024744" cy="720080"/>
          </a:xfrm>
        </p:spPr>
        <p:txBody>
          <a:bodyPr>
            <a:normAutofit/>
          </a:bodyPr>
          <a:lstStyle/>
          <a:p>
            <a:pPr algn="ctr"/>
            <a:r>
              <a:rPr lang="it-IT" dirty="0" smtClean="0">
                <a:solidFill>
                  <a:schemeClr val="tx1"/>
                </a:solidFill>
                <a:latin typeface="Adobe Garamond Pro" pitchFamily="18" charset="0"/>
              </a:rPr>
              <a:t>Che cos’è un RITO? </a:t>
            </a:r>
            <a:endParaRPr lang="it-IT" dirty="0">
              <a:solidFill>
                <a:schemeClr val="tx1"/>
              </a:solidFill>
              <a:latin typeface="Adobe Garamond Pro" pitchFamily="18" charset="0"/>
            </a:endParaRPr>
          </a:p>
        </p:txBody>
      </p:sp>
      <p:sp>
        <p:nvSpPr>
          <p:cNvPr id="5" name="Segnaposto contenuto 4"/>
          <p:cNvSpPr>
            <a:spLocks noGrp="1"/>
          </p:cNvSpPr>
          <p:nvPr>
            <p:ph sz="quarter" idx="13"/>
          </p:nvPr>
        </p:nvSpPr>
        <p:spPr/>
        <p:txBody>
          <a:bodyPr/>
          <a:lstStyle/>
          <a:p>
            <a:pPr marL="68580" indent="0">
              <a:buNone/>
            </a:pPr>
            <a:r>
              <a:rPr lang="it-IT" dirty="0" smtClean="0"/>
              <a:t>A cosa associ questa parola?</a:t>
            </a:r>
            <a:endParaRPr lang="it-IT" dirty="0"/>
          </a:p>
        </p:txBody>
      </p:sp>
      <p:sp>
        <p:nvSpPr>
          <p:cNvPr id="6" name="Segnaposto contenuto 5"/>
          <p:cNvSpPr>
            <a:spLocks noGrp="1"/>
          </p:cNvSpPr>
          <p:nvPr>
            <p:ph sz="quarter" idx="14"/>
          </p:nvPr>
        </p:nvSpPr>
        <p:spPr/>
        <p:txBody>
          <a:bodyPr/>
          <a:lstStyle/>
          <a:p>
            <a:pPr marL="68580" indent="0">
              <a:buNone/>
            </a:pPr>
            <a:r>
              <a:rPr lang="it-IT" dirty="0" smtClean="0"/>
              <a:t>Cosa ti fa venire in mente?</a:t>
            </a:r>
            <a:endParaRPr lang="it-IT" dirty="0"/>
          </a:p>
        </p:txBody>
      </p:sp>
    </p:spTree>
    <p:extLst>
      <p:ext uri="{BB962C8B-B14F-4D97-AF65-F5344CB8AC3E}">
        <p14:creationId xmlns:p14="http://schemas.microsoft.com/office/powerpoint/2010/main" val="1831783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1600" y="836712"/>
            <a:ext cx="7024744" cy="576064"/>
          </a:xfrm>
        </p:spPr>
        <p:txBody>
          <a:bodyPr>
            <a:normAutofit fontScale="90000"/>
          </a:bodyPr>
          <a:lstStyle/>
          <a:p>
            <a:pPr algn="ctr"/>
            <a:r>
              <a:rPr lang="it-IT" dirty="0" smtClean="0">
                <a:solidFill>
                  <a:schemeClr val="tx1"/>
                </a:solidFill>
                <a:latin typeface="Adobe Garamond Pro" pitchFamily="18" charset="0"/>
              </a:rPr>
              <a:t>Che cos’è un RITO? </a:t>
            </a:r>
            <a:endParaRPr lang="it-IT" i="1" dirty="0">
              <a:solidFill>
                <a:schemeClr val="tx1"/>
              </a:solidFill>
              <a:latin typeface="Adobe Garamond Pro" pitchFamily="18" charset="0"/>
            </a:endParaRPr>
          </a:p>
        </p:txBody>
      </p:sp>
      <p:sp>
        <p:nvSpPr>
          <p:cNvPr id="3" name="Segnaposto contenuto 2"/>
          <p:cNvSpPr>
            <a:spLocks noGrp="1"/>
          </p:cNvSpPr>
          <p:nvPr>
            <p:ph sz="quarter" idx="13"/>
          </p:nvPr>
        </p:nvSpPr>
        <p:spPr>
          <a:xfrm>
            <a:off x="539552" y="2157233"/>
            <a:ext cx="3994728" cy="4680520"/>
          </a:xfrm>
        </p:spPr>
        <p:txBody>
          <a:bodyPr>
            <a:normAutofit fontScale="92500" lnSpcReduction="20000"/>
          </a:bodyPr>
          <a:lstStyle/>
          <a:p>
            <a:pPr marL="68580" indent="0">
              <a:buNone/>
            </a:pPr>
            <a:r>
              <a:rPr lang="it-IT" dirty="0"/>
              <a:t>Il </a:t>
            </a:r>
            <a:r>
              <a:rPr lang="it-IT" b="1" dirty="0"/>
              <a:t>complesso di norme</a:t>
            </a:r>
            <a:r>
              <a:rPr lang="it-IT" dirty="0"/>
              <a:t>, prestabilite e vincolanti la validità degli atti, che regola lo svolgimento di un’azione sacrale, le cerimonie di un culto religioso: osservare, seguire il r.; </a:t>
            </a:r>
            <a:r>
              <a:rPr lang="it-IT" b="1" dirty="0"/>
              <a:t>cerimonia</a:t>
            </a:r>
            <a:r>
              <a:rPr lang="it-IT" dirty="0"/>
              <a:t> conforme al r., ecc. In </a:t>
            </a:r>
            <a:r>
              <a:rPr lang="it-IT" dirty="0" err="1"/>
              <a:t>partic</a:t>
            </a:r>
            <a:r>
              <a:rPr lang="it-IT" dirty="0"/>
              <a:t>., nella liturgia cattolica, </a:t>
            </a:r>
            <a:r>
              <a:rPr lang="it-IT" b="1" dirty="0"/>
              <a:t>il modo e l’ordine</a:t>
            </a:r>
            <a:r>
              <a:rPr lang="it-IT" dirty="0"/>
              <a:t> secondo cui si compiono varie funzioni sacre (i sacramenti e i sacramentali, la messa, l’ufficio divino, le varie azioni </a:t>
            </a:r>
            <a:r>
              <a:rPr lang="it-IT" dirty="0" smtClean="0"/>
              <a:t>liturgiche)</a:t>
            </a:r>
            <a:endParaRPr lang="it-IT" dirty="0"/>
          </a:p>
        </p:txBody>
      </p:sp>
      <p:sp>
        <p:nvSpPr>
          <p:cNvPr id="4" name="Segnaposto contenuto 3"/>
          <p:cNvSpPr>
            <a:spLocks noGrp="1"/>
          </p:cNvSpPr>
          <p:nvPr>
            <p:ph sz="quarter" idx="14"/>
          </p:nvPr>
        </p:nvSpPr>
        <p:spPr>
          <a:xfrm>
            <a:off x="4644008" y="2276872"/>
            <a:ext cx="4031304" cy="2952328"/>
          </a:xfrm>
        </p:spPr>
        <p:txBody>
          <a:bodyPr>
            <a:normAutofit lnSpcReduction="10000"/>
          </a:bodyPr>
          <a:lstStyle/>
          <a:p>
            <a:pPr marL="68580" indent="0">
              <a:buNone/>
            </a:pPr>
            <a:r>
              <a:rPr lang="it-IT" sz="2200" dirty="0"/>
              <a:t>In senso non religioso, </a:t>
            </a:r>
            <a:r>
              <a:rPr lang="it-IT" sz="2200" b="1" dirty="0"/>
              <a:t>prescrizione</a:t>
            </a:r>
            <a:r>
              <a:rPr lang="it-IT" sz="2200" dirty="0"/>
              <a:t>, cerimonia, usanza in genere: nozze celebrate col </a:t>
            </a:r>
            <a:r>
              <a:rPr lang="it-IT" sz="2200" dirty="0" smtClean="0"/>
              <a:t>rito </a:t>
            </a:r>
            <a:r>
              <a:rPr lang="it-IT" sz="2200" dirty="0"/>
              <a:t>civile; secondo il </a:t>
            </a:r>
            <a:r>
              <a:rPr lang="it-IT" sz="2200" dirty="0" smtClean="0"/>
              <a:t>rito, </a:t>
            </a:r>
            <a:r>
              <a:rPr lang="it-IT" sz="2200" dirty="0"/>
              <a:t>attesero il padre prima di cominciare a </a:t>
            </a:r>
            <a:r>
              <a:rPr lang="it-IT" sz="2200" dirty="0" smtClean="0"/>
              <a:t>mangiare.</a:t>
            </a:r>
          </a:p>
          <a:p>
            <a:pPr marL="68580" indent="0">
              <a:buNone/>
            </a:pPr>
            <a:r>
              <a:rPr lang="it-IT" sz="2200" dirty="0" smtClean="0"/>
              <a:t>Sinonimo: </a:t>
            </a:r>
            <a:r>
              <a:rPr lang="it-IT" sz="2200" b="1" dirty="0" smtClean="0"/>
              <a:t>abitudine</a:t>
            </a:r>
            <a:r>
              <a:rPr lang="it-IT" sz="2200" dirty="0" smtClean="0"/>
              <a:t>, consuetudine, prassi.</a:t>
            </a:r>
            <a:endParaRPr lang="it-IT" sz="2200" dirty="0"/>
          </a:p>
        </p:txBody>
      </p:sp>
      <p:sp>
        <p:nvSpPr>
          <p:cNvPr id="5" name="CasellaDiTesto 4"/>
          <p:cNvSpPr txBox="1"/>
          <p:nvPr/>
        </p:nvSpPr>
        <p:spPr>
          <a:xfrm>
            <a:off x="1547664" y="1484784"/>
            <a:ext cx="5688632" cy="523220"/>
          </a:xfrm>
          <a:prstGeom prst="rect">
            <a:avLst/>
          </a:prstGeom>
          <a:noFill/>
        </p:spPr>
        <p:txBody>
          <a:bodyPr wrap="square" rtlCol="0">
            <a:spAutoFit/>
          </a:bodyPr>
          <a:lstStyle/>
          <a:p>
            <a:pPr algn="ctr"/>
            <a:r>
              <a:rPr lang="it-IT" sz="2800" i="1" dirty="0"/>
              <a:t>d</a:t>
            </a:r>
            <a:r>
              <a:rPr lang="it-IT" sz="2800" i="1" dirty="0" smtClean="0"/>
              <a:t>al Dizionario Treccani</a:t>
            </a:r>
            <a:endParaRPr lang="it-IT" sz="2800" i="1" dirty="0"/>
          </a:p>
        </p:txBody>
      </p:sp>
    </p:spTree>
    <p:extLst>
      <p:ext uri="{BB962C8B-B14F-4D97-AF65-F5344CB8AC3E}">
        <p14:creationId xmlns:p14="http://schemas.microsoft.com/office/powerpoint/2010/main" val="3843730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anim calcmode="lin" valueType="num">
                                      <p:cBhvr>
                                        <p:cTn id="2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1000"/>
                                        <p:tgtEl>
                                          <p:spTgt spid="4">
                                            <p:txEl>
                                              <p:pRg st="1" end="1"/>
                                            </p:txEl>
                                          </p:spTgt>
                                        </p:tgtEl>
                                      </p:cBhvr>
                                    </p:animEffect>
                                    <p:anim calcmode="lin" valueType="num">
                                      <p:cBhvr>
                                        <p:cTn id="3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490" y="1027664"/>
            <a:ext cx="7024744" cy="673144"/>
          </a:xfrm>
        </p:spPr>
        <p:txBody>
          <a:bodyPr/>
          <a:lstStyle/>
          <a:p>
            <a:pPr algn="ctr"/>
            <a:r>
              <a:rPr lang="it-IT" sz="3600" dirty="0">
                <a:solidFill>
                  <a:prstClr val="black"/>
                </a:solidFill>
                <a:latin typeface="Adobe Garamond Pro" pitchFamily="18" charset="0"/>
              </a:rPr>
              <a:t>Che cos’è un RITO?</a:t>
            </a:r>
            <a:endParaRPr lang="it-IT" dirty="0"/>
          </a:p>
        </p:txBody>
      </p:sp>
      <p:sp>
        <p:nvSpPr>
          <p:cNvPr id="3" name="Segnaposto contenuto 2"/>
          <p:cNvSpPr>
            <a:spLocks noGrp="1"/>
          </p:cNvSpPr>
          <p:nvPr>
            <p:ph idx="1"/>
          </p:nvPr>
        </p:nvSpPr>
        <p:spPr/>
        <p:txBody>
          <a:bodyPr>
            <a:normAutofit/>
          </a:bodyPr>
          <a:lstStyle/>
          <a:p>
            <a:pPr marL="68580" indent="0" algn="ctr">
              <a:buNone/>
            </a:pPr>
            <a:r>
              <a:rPr lang="it-IT" sz="2800" dirty="0" smtClean="0">
                <a:latin typeface="Adobe Garamond Pro" pitchFamily="18" charset="0"/>
              </a:rPr>
              <a:t>Per capire cosa è un rito, non è sufficiente leggerne la definizione, perché rischieremmo di fare teoria; prendiamo in mano una pagina tratta dal libro «Il </a:t>
            </a:r>
            <a:r>
              <a:rPr lang="it-IT" sz="2800" dirty="0">
                <a:latin typeface="Adobe Garamond Pro" pitchFamily="18" charset="0"/>
              </a:rPr>
              <a:t>piccolo principe» di Antoine De </a:t>
            </a:r>
            <a:r>
              <a:rPr lang="it-IT" sz="2800" dirty="0" smtClean="0">
                <a:latin typeface="Adobe Garamond Pro" pitchFamily="18" charset="0"/>
              </a:rPr>
              <a:t>Saint-</a:t>
            </a:r>
            <a:r>
              <a:rPr lang="it-IT" sz="2800" dirty="0" err="1" smtClean="0">
                <a:latin typeface="Adobe Garamond Pro" pitchFamily="18" charset="0"/>
              </a:rPr>
              <a:t>Exupery</a:t>
            </a:r>
            <a:r>
              <a:rPr lang="it-IT" sz="2800" dirty="0" smtClean="0">
                <a:latin typeface="Adobe Garamond Pro" pitchFamily="18" charset="0"/>
              </a:rPr>
              <a:t>…</a:t>
            </a:r>
            <a:endParaRPr lang="it-IT" sz="2800" dirty="0">
              <a:latin typeface="Adobe Garamond Pro" pitchFamily="18" charset="0"/>
            </a:endParaRPr>
          </a:p>
        </p:txBody>
      </p:sp>
    </p:spTree>
    <p:extLst>
      <p:ext uri="{BB962C8B-B14F-4D97-AF65-F5344CB8AC3E}">
        <p14:creationId xmlns:p14="http://schemas.microsoft.com/office/powerpoint/2010/main" val="366021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23528" y="764704"/>
            <a:ext cx="8424936" cy="5760640"/>
          </a:xfrm>
        </p:spPr>
        <p:txBody>
          <a:bodyPr>
            <a:noAutofit/>
          </a:bodyPr>
          <a:lstStyle/>
          <a:p>
            <a:pPr marL="68580" indent="0">
              <a:buNone/>
            </a:pPr>
            <a:r>
              <a:rPr lang="it-IT" sz="1600" dirty="0"/>
              <a:t>In quel momento apparve la volpe.</a:t>
            </a:r>
          </a:p>
          <a:p>
            <a:pPr marL="68580" indent="0">
              <a:buNone/>
            </a:pPr>
            <a:endParaRPr lang="it-IT" sz="1600" dirty="0"/>
          </a:p>
          <a:p>
            <a:pPr marL="68580" indent="0">
              <a:buNone/>
            </a:pPr>
            <a:r>
              <a:rPr lang="it-IT" sz="1600" dirty="0"/>
              <a:t>“Buon giorno”, disse la volpe.</a:t>
            </a:r>
          </a:p>
          <a:p>
            <a:pPr marL="68580" indent="0">
              <a:buNone/>
            </a:pPr>
            <a:endParaRPr lang="it-IT" sz="1600" dirty="0"/>
          </a:p>
          <a:p>
            <a:pPr marL="68580" indent="0">
              <a:buNone/>
            </a:pPr>
            <a:r>
              <a:rPr lang="it-IT" sz="1600" dirty="0"/>
              <a:t>“buon giorno”, rispose gentilmente </a:t>
            </a:r>
            <a:endParaRPr lang="it-IT" sz="1600" dirty="0" smtClean="0"/>
          </a:p>
          <a:p>
            <a:pPr marL="68580" indent="0">
              <a:buNone/>
            </a:pPr>
            <a:r>
              <a:rPr lang="it-IT" sz="1600" dirty="0"/>
              <a:t> </a:t>
            </a:r>
            <a:r>
              <a:rPr lang="it-IT" sz="1600" dirty="0" smtClean="0"/>
              <a:t> il </a:t>
            </a:r>
            <a:r>
              <a:rPr lang="it-IT" sz="1600" dirty="0"/>
              <a:t>piccolo principe.</a:t>
            </a:r>
          </a:p>
          <a:p>
            <a:pPr marL="68580" indent="0">
              <a:buNone/>
            </a:pPr>
            <a:endParaRPr lang="it-IT" sz="1600" dirty="0"/>
          </a:p>
          <a:p>
            <a:pPr marL="68580" indent="0">
              <a:buNone/>
            </a:pPr>
            <a:r>
              <a:rPr lang="it-IT" sz="1600" dirty="0"/>
              <a:t>“chi sei” domandò il piccolo principe, “sei molto carino…”</a:t>
            </a:r>
          </a:p>
          <a:p>
            <a:pPr marL="68580" indent="0">
              <a:buNone/>
            </a:pPr>
            <a:endParaRPr lang="it-IT" sz="1600" dirty="0"/>
          </a:p>
          <a:p>
            <a:pPr marL="68580" indent="0">
              <a:buNone/>
            </a:pPr>
            <a:r>
              <a:rPr lang="it-IT" sz="1600" dirty="0"/>
              <a:t>“sono una volpe”, disse la volpe.</a:t>
            </a:r>
          </a:p>
          <a:p>
            <a:pPr marL="68580" indent="0">
              <a:buNone/>
            </a:pPr>
            <a:endParaRPr lang="it-IT" sz="1600" dirty="0"/>
          </a:p>
          <a:p>
            <a:pPr marL="68580" indent="0">
              <a:buNone/>
            </a:pPr>
            <a:r>
              <a:rPr lang="it-IT" sz="1600" dirty="0"/>
              <a:t>“vieni a giocare con me”, le propose il piccolo principe, “sono così triste…”</a:t>
            </a:r>
          </a:p>
          <a:p>
            <a:pPr marL="68580" indent="0">
              <a:buNone/>
            </a:pPr>
            <a:endParaRPr lang="it-IT" sz="1600" dirty="0"/>
          </a:p>
          <a:p>
            <a:pPr marL="68580" indent="0">
              <a:buNone/>
            </a:pPr>
            <a:r>
              <a:rPr lang="it-IT" sz="1600" dirty="0"/>
              <a:t>“Non posso giocare con te”, disse la volpe, “non sono addomesticata”.</a:t>
            </a:r>
          </a:p>
          <a:p>
            <a:pPr marL="68580" indent="0">
              <a:buNone/>
            </a:pPr>
            <a:endParaRPr lang="it-IT" sz="1600" dirty="0"/>
          </a:p>
          <a:p>
            <a:pPr marL="68580" indent="0">
              <a:buNone/>
            </a:pPr>
            <a:r>
              <a:rPr lang="it-IT" sz="1600" dirty="0"/>
              <a:t>“Ah! Scusa”, fece il piccolo principe.</a:t>
            </a:r>
          </a:p>
          <a:p>
            <a:pPr marL="68580" indent="0">
              <a:buNone/>
            </a:pPr>
            <a:endParaRPr lang="it-IT" sz="1600" dirty="0"/>
          </a:p>
          <a:p>
            <a:pPr marL="68580" indent="0">
              <a:buNone/>
            </a:pPr>
            <a:r>
              <a:rPr lang="it-IT" sz="1600" dirty="0"/>
              <a:t>Ma dopo un momento di riflessione soggiunse: “</a:t>
            </a:r>
            <a:r>
              <a:rPr lang="it-IT" sz="1600" b="1" dirty="0"/>
              <a:t>che cosa vuol dire addomesticare?</a:t>
            </a:r>
            <a:r>
              <a:rPr lang="it-IT" sz="1600" dirty="0"/>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833648"/>
            <a:ext cx="2981325"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0907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764704"/>
            <a:ext cx="8064896" cy="5616624"/>
          </a:xfrm>
        </p:spPr>
        <p:txBody>
          <a:bodyPr>
            <a:normAutofit fontScale="77500" lnSpcReduction="20000"/>
          </a:bodyPr>
          <a:lstStyle/>
          <a:p>
            <a:pPr marL="68580" indent="0">
              <a:buNone/>
            </a:pPr>
            <a:r>
              <a:rPr lang="it-IT" dirty="0"/>
              <a:t>“E’ una cosa da molto dimenticata. Vuol dire “</a:t>
            </a:r>
            <a:r>
              <a:rPr lang="it-IT" b="1" dirty="0"/>
              <a:t>creare dei </a:t>
            </a:r>
            <a:r>
              <a:rPr lang="it-IT" b="1" dirty="0" smtClean="0"/>
              <a:t>legami</a:t>
            </a:r>
            <a:r>
              <a:rPr lang="it-IT" dirty="0" smtClean="0"/>
              <a:t>…”</a:t>
            </a:r>
            <a:endParaRPr lang="it-IT" dirty="0"/>
          </a:p>
          <a:p>
            <a:pPr marL="68580" indent="0">
              <a:buNone/>
            </a:pPr>
            <a:endParaRPr lang="it-IT" dirty="0"/>
          </a:p>
          <a:p>
            <a:pPr marL="68580" indent="0">
              <a:buNone/>
            </a:pPr>
            <a:r>
              <a:rPr lang="it-IT" dirty="0"/>
              <a:t>“Creare dei legami?”</a:t>
            </a:r>
          </a:p>
          <a:p>
            <a:pPr marL="68580" indent="0">
              <a:buNone/>
            </a:pPr>
            <a:endParaRPr lang="it-IT" dirty="0"/>
          </a:p>
          <a:p>
            <a:pPr marL="68580" indent="0">
              <a:buNone/>
            </a:pPr>
            <a:r>
              <a:rPr lang="it-IT" dirty="0"/>
              <a:t>“Certo”, disse la volpe. “Tu fino ad ora, per me, non sei che un ragazzino uguale a centomila ragazzini. E non ho bisogno di te. E neppure tu hai bisogno di me. Io non sono per te che una volpe uguale a centomila volpi. Ma se tu mi addomestichi, noi avremo bisogno l’uno dell’altro. Tu sarai per me unico al mondo, ed io sarò per te unica al mondo. ….. La mia vita è monotona. Io do la caccia alle galline, e gli uomini danno la caccia a me. Tutte le galline si assomigliano, e tutti gli uomini si assomigliano. E io mi annoio perciò. Ma se tu mi addomestichi, la mia vita sarà come illuminata. Conoscerò un rumore di passi che sarà diverso da tutti gli altri. Gli altri passi mi fanno nascondere sotto terra. Il tuo mi farà uscire dalla tana, come una musica. E poi, guarda! Vedi, laggiù in fondo, dei campi di grano? Io non mangio pane e grano, per me è inutile. I campi di grano non mi ricordano nulla. E questo è triste! Ma tu hai dei capelli color dell’oro. Allora sarà meraviglioso quando mi avrai addomesticato. Il grano, che è dorato, mi farà pensare a te. E amerò il rumore del vento nel grano….”.</a:t>
            </a:r>
          </a:p>
        </p:txBody>
      </p:sp>
    </p:spTree>
    <p:extLst>
      <p:ext uri="{BB962C8B-B14F-4D97-AF65-F5344CB8AC3E}">
        <p14:creationId xmlns:p14="http://schemas.microsoft.com/office/powerpoint/2010/main" val="286435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711</TotalTime>
  <Words>1438</Words>
  <Application>Microsoft Macintosh PowerPoint</Application>
  <PresentationFormat>Presentazione su schermo (4:3)</PresentationFormat>
  <Paragraphs>109</Paragraphs>
  <Slides>36</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36</vt:i4>
      </vt:variant>
    </vt:vector>
  </HeadingPairs>
  <TitlesOfParts>
    <vt:vector size="42" baseType="lpstr">
      <vt:lpstr>Adobe Caslon Pro Bold</vt:lpstr>
      <vt:lpstr>Adobe Garamond Pro</vt:lpstr>
      <vt:lpstr>Algerian</vt:lpstr>
      <vt:lpstr>Century Gothic</vt:lpstr>
      <vt:lpstr>Wingdings 2</vt:lpstr>
      <vt:lpstr>Austin</vt:lpstr>
      <vt:lpstr>4 chiacchiere sul Battesimo.. </vt:lpstr>
      <vt:lpstr>DOMANDA</vt:lpstr>
      <vt:lpstr>INIZIAMO CON UN GIOCO</vt:lpstr>
      <vt:lpstr>Presentazione di PowerPoint</vt:lpstr>
      <vt:lpstr>Che cos’è un RITO? </vt:lpstr>
      <vt:lpstr>Che cos’è un RITO? </vt:lpstr>
      <vt:lpstr>Che cos’è un RITO?</vt:lpstr>
      <vt:lpstr>Presentazione di PowerPoint</vt:lpstr>
      <vt:lpstr>Presentazione di PowerPoint</vt:lpstr>
      <vt:lpstr>Presentazione di PowerPoint</vt:lpstr>
      <vt:lpstr> Che cos’è un RITO?</vt:lpstr>
      <vt:lpstr>Che cos’è un RITO?</vt:lpstr>
      <vt:lpstr>Sveglia, igiene personale, colazione,  controllo dello zainetto, viaggio verso la scuola, rientro a casa, pranzo, aiuto nei compiti, tempo del gioco ...</vt:lpstr>
      <vt:lpstr>Allo stesso modo il rito del Battesimo:</vt:lpstr>
      <vt:lpstr>il rito del Battesimo</vt:lpstr>
      <vt:lpstr>Si inizia alla porta della Chiesa, dove si è accolti dal sacerdote  (ci si saluta, e ci si scopre assieme ad una comunità cristiana fatta di familiari, amici, persone conosciute  e non conosciute)</vt:lpstr>
      <vt:lpstr>Viene chiesto  il nome del bimbo/a  (per ricordarci che io esisto sempre grazie ad altri che mi fanno essere, che si prendono cura di me, che lavorano per me…; la felicità e il senso non stanno nella auto-nomia, nell’io slegato da tutto e tutti, ma nel legame/dipendenza ogni volta, con altri)</vt:lpstr>
      <vt:lpstr>I genitori, padrino e madrina assieme ai familiari, tracciano col pollice il segno di croce in fronte al pupo/a  (per la 1 volta! Questo segno accompagnerà la loro vita sempre - es. preghiera, Messa, … - fino all’ultimo loro giorno; la nostra vita «sta dentro» il segno della croce)</vt:lpstr>
      <vt:lpstr>Si entra in Chiesa, si va al proprio posto e si ascolta un brano del Vangelo (cioè: c’è oggi, adesso, una buona notizia per me, per mia moglie/marito, mio figlio/a…e la voglio ascoltare!)</vt:lpstr>
      <vt:lpstr>Ascoltando, si attiva la memoria (come un flash, un’immagine persa nella mente che ci ricorda ciò che spesso dimentichiamo: «qualcuno» ama me e contemporaneamente mio/a figlio/a prima e più di me!  Ho generato mio figlio, ma non l’ho «fatto» io! Cioè: siamo preceduti, sempre, es. da fidanzati: io pensavo di amare per primo mia moglie, in realtà «ero amato» e viceversa)</vt:lpstr>
      <vt:lpstr>E se scopro di essere amato,  posso entrare in una relazione…  (ecco il senso del battesimo per i nostri figli – l’inizio della loro relazione con Gesù e la Chiesa – ma anche il senso del nostro essere genitori: un dono ricevuto di cui fare memoria, dove imparo a chiedere e non pretendere, offrire e non imporre,  domandare, e aspettare)</vt:lpstr>
      <vt:lpstr>…in relazione addirittura coi Santi, chiedendo/domandando  il loro sostegno per noi  e per i nostri cuccioli! (cioè i cristiani sono in comunione/legame fra di loro, ma anche con le persone che prima di me e dei miei figli hanno già vissuto il Battesimo nel loro tempo e nel loro spazio, costruendo una vita bella)</vt:lpstr>
      <vt:lpstr>Poi chiediamo  che i nostri piccoli  siano tenuti al riparo dal male… (qui si parla del male inevitabile, che non ha all’origine una azione diretta dell’uomo)</vt:lpstr>
      <vt:lpstr>…e li ungiamo nel petto  con l’olio dei catecumeni,  come una volta venivano unti  i lottatori e i gladiatori per affrontare un combattimento</vt:lpstr>
      <vt:lpstr>Poi benediciamo l’acqua…  (è un paradosso: uno stesso elemento naturale datore di morte - alluvioni, esondazioni, tsunami  - e datore di vita - senza acqua non si può vivere. Nel Battesimo, «qualcosa» muore, termina e finisce  perché «molto altro» possa nascere, realizzarsi, compiersi)</vt:lpstr>
      <vt:lpstr>…rinunciamo al male  e diciamo la nostra fede   (per ricordarci che il male è una cosa seria, e i cristiani sanno che quando arriverà il buio e il dolore, saranno tentati di   «male-dire» Dio e gli altri. Rinunciare al male e dire la fede è camminare nella certezza che anche in ogni «notte della vita», l’alba ci attende, sempre! Questa è la speranza cristiana)</vt:lpstr>
      <vt:lpstr>Finalmente il Battesimo:  nostro/a figlio/a  nasce alla vita nuova! (da quell’acqua che è morte e distruzione,  è Dio che ci rialza e ci dona vita!)</vt:lpstr>
      <vt:lpstr>Dopo l’acqua, ungiamo in fronte i nostri piccoli con l’olio del Crisma  (olio che non ti macchia semplicemente,  ma che ti segna e non va più via! Da grandicelli saranno «confermati» con lo stesso olio:  sì, Dio sarà e starà dalla loro parte da oggi e per sempre,  puoi starne certo, è confermato!)</vt:lpstr>
      <vt:lpstr>Rivestiamo ora i bimbi  con un vestito bianco  (ogni «nascita nuova» chiede un proprio abito,  l’abito dei «ri-sorti»  che dovremmo indossare  ogni volta che celebriamo l’Eucarestia,  e che il sacerdote indossa a nome di tutti)</vt:lpstr>
      <vt:lpstr>Quindi ai genitori  è chiesto di accendere una candela  al cero pasquale (quel lumicino darà luce e speranza  ad ogni notte, vostra e dei pupi)</vt:lpstr>
      <vt:lpstr>Infine il rito dell’«effetà»   (chiediamo che presto nostra/a figlio/a possa ascoltare la Parola e dire parole buone,  così da iniziare a costruire una vita bella…)</vt:lpstr>
      <vt:lpstr>…vita bella possibile da costruire, perché sempre accompagnati  dal Padre nostro! (recitato insieme all’altare, in vista della normale prosecuzione del cammino di iniziazione cristiana,  la celebrazione dell’Eucarestia)</vt:lpstr>
      <vt:lpstr>La benedizione conclude la celebrazione del Battesimo (la bene-dizione, la «buona parola» di un Padre che con la sua croce dice a noi genitori: vai, esci da questa Chiesa, torna a casa coi tuoi figli «nati un’altra volta», e ama per sempre, fino alla fine, perché IO amo TE e TUO FIGLIO per sempre, fino alla fine!</vt:lpstr>
      <vt:lpstr>RIPRESA DELLA DOMANDA INIZIALE:  abbiamo battezzato  I NOSTRI FIGLI PERCHE’…</vt:lpstr>
      <vt:lpstr>RIPRESA DELLA DOMANDA INIZIALE:  abbiamo battezzato  I NOSTRI FIGLI PERCHE’…</vt:lpstr>
      <vt:lpstr>RIPRESA DELLA DOMANDA INIZIALE:  abbiamo battezzato  I NOSTRI FIGLI PERCHE’…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 chiacchiere sul Battesimo..</dc:title>
  <dc:creator>LA GOCCIA</dc:creator>
  <cp:lastModifiedBy>Valerio Bocci</cp:lastModifiedBy>
  <cp:revision>69</cp:revision>
  <dcterms:created xsi:type="dcterms:W3CDTF">2014-06-24T07:20:07Z</dcterms:created>
  <dcterms:modified xsi:type="dcterms:W3CDTF">2017-05-08T15:43:02Z</dcterms:modified>
</cp:coreProperties>
</file>